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69" r:id="rId2"/>
    <p:sldId id="293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8" r:id="rId22"/>
    <p:sldId id="331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0" r:id="rId34"/>
    <p:sldId id="329" r:id="rId35"/>
    <p:sldId id="332" r:id="rId36"/>
    <p:sldId id="334" r:id="rId37"/>
    <p:sldId id="333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3" r:id="rId66"/>
    <p:sldId id="362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2" r:id="rId75"/>
    <p:sldId id="371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396" r:id="rId100"/>
    <p:sldId id="397" r:id="rId101"/>
    <p:sldId id="297" r:id="rId102"/>
    <p:sldId id="298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2DEEF"/>
    <a:srgbClr val="EAEFF7"/>
    <a:srgbClr val="34599C"/>
    <a:srgbClr val="8A3CC4"/>
    <a:srgbClr val="F6F6F6"/>
    <a:srgbClr val="CBCBCB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8" autoAdjust="0"/>
    <p:restoredTop sz="78776" autoAdjust="0"/>
  </p:normalViewPr>
  <p:slideViewPr>
    <p:cSldViewPr snapToGrid="0" showGuides="1">
      <p:cViewPr varScale="1">
        <p:scale>
          <a:sx n="95" d="100"/>
          <a:sy n="95" d="100"/>
        </p:scale>
        <p:origin x="1440" y="1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C0A6-F7DF-437A-B828-4341F57E2A8A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29954-66F2-441D-9192-DA42159559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 rot="18000000">
            <a:off x="-1442312" y="4054219"/>
            <a:ext cx="99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6000" baseline="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 rot="16200000">
            <a:off x="2339377" y="7699483"/>
            <a:ext cx="2199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900" baseline="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</p:spTree>
    <p:extLst>
      <p:ext uri="{BB962C8B-B14F-4D97-AF65-F5344CB8AC3E}">
        <p14:creationId xmlns:p14="http://schemas.microsoft.com/office/powerpoint/2010/main" val="989192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05A72-55C8-4242-9472-B8331C91393F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A488E-B6D5-4377-9371-394B288C6B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 rot="18000000">
            <a:off x="-1442312" y="4054219"/>
            <a:ext cx="99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6000" baseline="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>
            <a:off x="-306298" y="225251"/>
            <a:ext cx="2199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900" baseline="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</p:spTree>
    <p:extLst>
      <p:ext uri="{BB962C8B-B14F-4D97-AF65-F5344CB8AC3E}">
        <p14:creationId xmlns:p14="http://schemas.microsoft.com/office/powerpoint/2010/main" val="312694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029-7844(96)00524-8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48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0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2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81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3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6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88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1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1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94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Periodical monitoring??</a:t>
            </a:r>
            <a:r>
              <a:rPr lang="en-US" altLang="ko-KR" baseline="0" dirty="0"/>
              <a:t> </a:t>
            </a:r>
            <a:r>
              <a:rPr lang="ko-KR" altLang="en-US" baseline="0" dirty="0"/>
              <a:t>필요 시 추가하기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6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대한진단검사의학회</a:t>
            </a:r>
            <a:r>
              <a:rPr lang="en-US" altLang="ko-KR" dirty="0"/>
              <a:t>/</a:t>
            </a:r>
            <a:r>
              <a:rPr lang="ko-KR" altLang="en-US" dirty="0"/>
              <a:t>진단검사의학재단</a:t>
            </a:r>
            <a:r>
              <a:rPr lang="en-US" altLang="ko-KR" dirty="0"/>
              <a:t>(Jan, 2020). </a:t>
            </a:r>
            <a:r>
              <a:rPr lang="ko-KR" altLang="en-US" dirty="0" err="1"/>
              <a:t>우수검사실</a:t>
            </a:r>
            <a:r>
              <a:rPr lang="ko-KR" altLang="en-US" dirty="0"/>
              <a:t> </a:t>
            </a:r>
            <a:r>
              <a:rPr lang="ko-KR" altLang="en-US" dirty="0" err="1"/>
              <a:t>신임인증</a:t>
            </a:r>
            <a:r>
              <a:rPr lang="ko-KR" altLang="en-US" dirty="0"/>
              <a:t> </a:t>
            </a:r>
            <a:r>
              <a:rPr lang="ko-KR" altLang="en-US" dirty="0" err="1"/>
              <a:t>심사점검표</a:t>
            </a:r>
            <a:r>
              <a:rPr lang="ko-KR" altLang="en-US" dirty="0"/>
              <a:t> </a:t>
            </a:r>
            <a:r>
              <a:rPr lang="ko-KR" altLang="en-US" dirty="0" err="1"/>
              <a:t>임상화학</a:t>
            </a:r>
            <a:r>
              <a:rPr lang="en-US" altLang="ko-KR" dirty="0"/>
              <a:t>. </a:t>
            </a:r>
            <a:r>
              <a:rPr lang="ko-KR" altLang="en-US" dirty="0" err="1"/>
              <a:t>대한진단검사의학회</a:t>
            </a:r>
            <a:r>
              <a:rPr lang="en-US" altLang="ko-KR" dirty="0"/>
              <a:t>/</a:t>
            </a:r>
            <a:r>
              <a:rPr lang="ko-KR" altLang="en-US" dirty="0"/>
              <a:t>진단검사의학재단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31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35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77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31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87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83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62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83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80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2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4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Contingent screening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자리가 없어서 여기에 조금</a:t>
            </a:r>
            <a:r>
              <a:rPr lang="en-US" altLang="ko-KR" baseline="0" dirty="0"/>
              <a:t>..</a:t>
            </a:r>
          </a:p>
          <a:p>
            <a:r>
              <a:rPr lang="en-US" altLang="ko-KR" baseline="0" dirty="0"/>
              <a:t>1</a:t>
            </a:r>
            <a:r>
              <a:rPr lang="ko-KR" altLang="en-US" baseline="0" dirty="0" err="1"/>
              <a:t>삼분기</a:t>
            </a:r>
            <a:r>
              <a:rPr lang="ko-KR" altLang="en-US" baseline="0" dirty="0"/>
              <a:t> 선별검사에서 양 </a:t>
            </a:r>
            <a:r>
              <a:rPr lang="ko-KR" altLang="en-US" baseline="0" dirty="0" err="1"/>
              <a:t>끝단에</a:t>
            </a:r>
            <a:r>
              <a:rPr lang="ko-KR" altLang="en-US" baseline="0" dirty="0"/>
              <a:t> 걸친 환자들은 결과를 </a:t>
            </a:r>
            <a:r>
              <a:rPr lang="ko-KR" altLang="en-US" baseline="0" dirty="0" err="1"/>
              <a:t>통보받고</a:t>
            </a:r>
            <a:r>
              <a:rPr lang="ko-KR" altLang="en-US" baseline="0" dirty="0"/>
              <a:t> </a:t>
            </a:r>
            <a:r>
              <a:rPr lang="en-US" altLang="ko-KR" baseline="0" dirty="0"/>
              <a:t>further </a:t>
            </a:r>
            <a:r>
              <a:rPr lang="en-US" altLang="ko-KR" baseline="0" dirty="0" err="1"/>
              <a:t>eval</a:t>
            </a:r>
            <a:r>
              <a:rPr lang="en-US" altLang="ko-KR" baseline="0" dirty="0"/>
              <a:t>.</a:t>
            </a:r>
            <a:r>
              <a:rPr lang="ko-KR" altLang="en-US" baseline="0" dirty="0"/>
              <a:t>을 진행하며 나머지는 </a:t>
            </a:r>
            <a:r>
              <a:rPr lang="en-US" altLang="ko-KR" baseline="0" dirty="0"/>
              <a:t>2</a:t>
            </a:r>
            <a:r>
              <a:rPr lang="ko-KR" altLang="en-US" baseline="0" dirty="0" err="1"/>
              <a:t>삼분기</a:t>
            </a:r>
            <a:r>
              <a:rPr lang="ko-KR" altLang="en-US" baseline="0" dirty="0"/>
              <a:t> 선별검사를 진행한다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70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8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https://courses.lumenlearning.com/microbiology/chapter/eias-and-elisas/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11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54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97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48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13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7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65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1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6088" indent="-446088"/>
            <a:r>
              <a:rPr lang="en-US" altLang="ko-KR" sz="1200" dirty="0"/>
              <a:t>O'Brien, J. E., </a:t>
            </a:r>
            <a:r>
              <a:rPr lang="en-US" altLang="ko-KR" sz="1200" dirty="0" err="1"/>
              <a:t>Dvorin</a:t>
            </a:r>
            <a:r>
              <a:rPr lang="en-US" altLang="ko-KR" sz="1200" dirty="0"/>
              <a:t>, E., </a:t>
            </a:r>
            <a:r>
              <a:rPr lang="en-US" altLang="ko-KR" sz="1200" dirty="0" err="1"/>
              <a:t>Drugan</a:t>
            </a:r>
            <a:r>
              <a:rPr lang="en-US" altLang="ko-KR" sz="1200" dirty="0"/>
              <a:t>, A., Johnson, M. P., </a:t>
            </a:r>
            <a:r>
              <a:rPr lang="en-US" altLang="ko-KR" sz="1200" dirty="0" err="1"/>
              <a:t>Yaron</a:t>
            </a:r>
            <a:r>
              <a:rPr lang="en-US" altLang="ko-KR" sz="1200" dirty="0"/>
              <a:t>, Y., &amp; Evans, M. I. (1997). Race-ethnicity-specific variation in multiple-marker biochemical screening: alpha-fetoprotein, </a:t>
            </a:r>
            <a:r>
              <a:rPr lang="en-US" altLang="ko-KR" sz="1200" dirty="0" err="1"/>
              <a:t>hCG</a:t>
            </a:r>
            <a:r>
              <a:rPr lang="en-US" altLang="ko-KR" sz="1200" dirty="0"/>
              <a:t>, and estriol. Obstetrics and gynecology, 89(3), 355–358. </a:t>
            </a:r>
            <a:r>
              <a:rPr lang="en-US" altLang="ko-KR" sz="1200" dirty="0">
                <a:hlinkClick r:id="rId3"/>
              </a:rPr>
              <a:t>https://doi.org/10.1016/S0029-7844(96)00524-8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41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97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Falah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N,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Torday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J,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Quinney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SK, Haas DM (2015).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Estriol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review: Clinical applications and potential biomedical importance.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Clin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Res Trials 1: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doi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: 10.15761/CRT.1000109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dehydroepiandrosterone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sulfate (DHEA-S)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559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Falah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N,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Torday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J,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Quinney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SK, Haas DM (2015).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Estriol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review: Clinical applications and potential biomedical importance.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Clin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Res Trials 1: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doi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: 10.15761/CRT.1000109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dehydroepiandrosterone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sulfate (DHEA-S)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49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55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06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86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78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93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585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8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20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519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65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3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67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29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28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94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599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37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7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639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68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695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10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3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2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488E-B6D5-4377-9371-394B288C6B1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1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3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4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4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58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5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5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0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8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5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3C046-F8A6-4C2B-A730-0F58429FB7A3}" type="datetimeFigureOut">
              <a:rPr lang="ko-KR" altLang="en-US" smtClean="0"/>
              <a:t>2020. 6. 11.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60985-BECF-465B-8DE8-1434433A00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 userDrawn="1"/>
        </p:nvSpPr>
        <p:spPr>
          <a:xfrm rot="16200000">
            <a:off x="5119404" y="3815287"/>
            <a:ext cx="2199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900" baseline="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 userDrawn="1"/>
        </p:nvSpPr>
        <p:spPr>
          <a:xfrm rot="16200000">
            <a:off x="10976878" y="3885878"/>
            <a:ext cx="2199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JOOWON</a:t>
            </a:r>
            <a:r>
              <a:rPr lang="en-US" altLang="ko-KR" sz="900" baseline="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JANG</a:t>
            </a:r>
            <a:r>
              <a:rPr lang="en-US" altLang="ko-KR" sz="900" dirty="0">
                <a:solidFill>
                  <a:srgbClr val="F6F6F6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2020. 6. 9.</a:t>
            </a:r>
          </a:p>
        </p:txBody>
      </p:sp>
    </p:spTree>
    <p:extLst>
      <p:ext uri="{BB962C8B-B14F-4D97-AF65-F5344CB8AC3E}">
        <p14:creationId xmlns:p14="http://schemas.microsoft.com/office/powerpoint/2010/main" val="295270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029-7844(96)00524-8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373D6A-B671-42C9-9E7C-324991E0E071}"/>
              </a:ext>
            </a:extLst>
          </p:cNvPr>
          <p:cNvSpPr/>
          <p:nvPr/>
        </p:nvSpPr>
        <p:spPr>
          <a:xfrm>
            <a:off x="2463348" y="1014745"/>
            <a:ext cx="7192282" cy="27687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15052685">
                  <a:custGeom>
                    <a:avLst/>
                    <a:gdLst>
                      <a:gd name="connsiteX0" fmla="*/ 0 w 2357346"/>
                      <a:gd name="connsiteY0" fmla="*/ 0 h 3426627"/>
                      <a:gd name="connsiteX1" fmla="*/ 636483 w 2357346"/>
                      <a:gd name="connsiteY1" fmla="*/ 0 h 3426627"/>
                      <a:gd name="connsiteX2" fmla="*/ 1249393 w 2357346"/>
                      <a:gd name="connsiteY2" fmla="*/ 0 h 3426627"/>
                      <a:gd name="connsiteX3" fmla="*/ 1838730 w 2357346"/>
                      <a:gd name="connsiteY3" fmla="*/ 0 h 3426627"/>
                      <a:gd name="connsiteX4" fmla="*/ 2357346 w 2357346"/>
                      <a:gd name="connsiteY4" fmla="*/ 0 h 3426627"/>
                      <a:gd name="connsiteX5" fmla="*/ 2357346 w 2357346"/>
                      <a:gd name="connsiteY5" fmla="*/ 536838 h 3426627"/>
                      <a:gd name="connsiteX6" fmla="*/ 2357346 w 2357346"/>
                      <a:gd name="connsiteY6" fmla="*/ 1073676 h 3426627"/>
                      <a:gd name="connsiteX7" fmla="*/ 2357346 w 2357346"/>
                      <a:gd name="connsiteY7" fmla="*/ 1644781 h 3426627"/>
                      <a:gd name="connsiteX8" fmla="*/ 2357346 w 2357346"/>
                      <a:gd name="connsiteY8" fmla="*/ 2250152 h 3426627"/>
                      <a:gd name="connsiteX9" fmla="*/ 2357346 w 2357346"/>
                      <a:gd name="connsiteY9" fmla="*/ 2821256 h 3426627"/>
                      <a:gd name="connsiteX10" fmla="*/ 2357346 w 2357346"/>
                      <a:gd name="connsiteY10" fmla="*/ 3426627 h 3426627"/>
                      <a:gd name="connsiteX11" fmla="*/ 1720863 w 2357346"/>
                      <a:gd name="connsiteY11" fmla="*/ 3426627 h 3426627"/>
                      <a:gd name="connsiteX12" fmla="*/ 1202246 w 2357346"/>
                      <a:gd name="connsiteY12" fmla="*/ 3426627 h 3426627"/>
                      <a:gd name="connsiteX13" fmla="*/ 612910 w 2357346"/>
                      <a:gd name="connsiteY13" fmla="*/ 3426627 h 3426627"/>
                      <a:gd name="connsiteX14" fmla="*/ 0 w 2357346"/>
                      <a:gd name="connsiteY14" fmla="*/ 3426627 h 3426627"/>
                      <a:gd name="connsiteX15" fmla="*/ 0 w 2357346"/>
                      <a:gd name="connsiteY15" fmla="*/ 2889789 h 3426627"/>
                      <a:gd name="connsiteX16" fmla="*/ 0 w 2357346"/>
                      <a:gd name="connsiteY16" fmla="*/ 2284418 h 3426627"/>
                      <a:gd name="connsiteX17" fmla="*/ 0 w 2357346"/>
                      <a:gd name="connsiteY17" fmla="*/ 1816112 h 3426627"/>
                      <a:gd name="connsiteX18" fmla="*/ 0 w 2357346"/>
                      <a:gd name="connsiteY18" fmla="*/ 1347807 h 3426627"/>
                      <a:gd name="connsiteX19" fmla="*/ 0 w 2357346"/>
                      <a:gd name="connsiteY19" fmla="*/ 810968 h 3426627"/>
                      <a:gd name="connsiteX20" fmla="*/ 0 w 2357346"/>
                      <a:gd name="connsiteY20" fmla="*/ 0 h 3426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357346" h="3426627" fill="none" extrusionOk="0">
                        <a:moveTo>
                          <a:pt x="0" y="0"/>
                        </a:moveTo>
                        <a:cubicBezTo>
                          <a:pt x="299898" y="-9439"/>
                          <a:pt x="397072" y="58872"/>
                          <a:pt x="636483" y="0"/>
                        </a:cubicBezTo>
                        <a:cubicBezTo>
                          <a:pt x="875894" y="-58872"/>
                          <a:pt x="959283" y="62578"/>
                          <a:pt x="1249393" y="0"/>
                        </a:cubicBezTo>
                        <a:cubicBezTo>
                          <a:pt x="1539503" y="-62578"/>
                          <a:pt x="1599341" y="68931"/>
                          <a:pt x="1838730" y="0"/>
                        </a:cubicBezTo>
                        <a:cubicBezTo>
                          <a:pt x="2078119" y="-68931"/>
                          <a:pt x="2191015" y="14632"/>
                          <a:pt x="2357346" y="0"/>
                        </a:cubicBezTo>
                        <a:cubicBezTo>
                          <a:pt x="2381002" y="193607"/>
                          <a:pt x="2310985" y="343160"/>
                          <a:pt x="2357346" y="536838"/>
                        </a:cubicBezTo>
                        <a:cubicBezTo>
                          <a:pt x="2403707" y="730516"/>
                          <a:pt x="2324267" y="960106"/>
                          <a:pt x="2357346" y="1073676"/>
                        </a:cubicBezTo>
                        <a:cubicBezTo>
                          <a:pt x="2390425" y="1187246"/>
                          <a:pt x="2292577" y="1481855"/>
                          <a:pt x="2357346" y="1644781"/>
                        </a:cubicBezTo>
                        <a:cubicBezTo>
                          <a:pt x="2422115" y="1807708"/>
                          <a:pt x="2332611" y="2072167"/>
                          <a:pt x="2357346" y="2250152"/>
                        </a:cubicBezTo>
                        <a:cubicBezTo>
                          <a:pt x="2382081" y="2428137"/>
                          <a:pt x="2350688" y="2558147"/>
                          <a:pt x="2357346" y="2821256"/>
                        </a:cubicBezTo>
                        <a:cubicBezTo>
                          <a:pt x="2364004" y="3084365"/>
                          <a:pt x="2341687" y="3220986"/>
                          <a:pt x="2357346" y="3426627"/>
                        </a:cubicBezTo>
                        <a:cubicBezTo>
                          <a:pt x="2190018" y="3479396"/>
                          <a:pt x="1883675" y="3421085"/>
                          <a:pt x="1720863" y="3426627"/>
                        </a:cubicBezTo>
                        <a:cubicBezTo>
                          <a:pt x="1558051" y="3432169"/>
                          <a:pt x="1407863" y="3378382"/>
                          <a:pt x="1202246" y="3426627"/>
                        </a:cubicBezTo>
                        <a:cubicBezTo>
                          <a:pt x="996629" y="3474872"/>
                          <a:pt x="813596" y="3404941"/>
                          <a:pt x="612910" y="3426627"/>
                        </a:cubicBezTo>
                        <a:cubicBezTo>
                          <a:pt x="412224" y="3448313"/>
                          <a:pt x="268759" y="3378385"/>
                          <a:pt x="0" y="3426627"/>
                        </a:cubicBezTo>
                        <a:cubicBezTo>
                          <a:pt x="-55137" y="3179489"/>
                          <a:pt x="15275" y="3087790"/>
                          <a:pt x="0" y="2889789"/>
                        </a:cubicBezTo>
                        <a:cubicBezTo>
                          <a:pt x="-15275" y="2691788"/>
                          <a:pt x="39547" y="2445151"/>
                          <a:pt x="0" y="2284418"/>
                        </a:cubicBezTo>
                        <a:cubicBezTo>
                          <a:pt x="-39547" y="2123685"/>
                          <a:pt x="29561" y="1966806"/>
                          <a:pt x="0" y="1816112"/>
                        </a:cubicBezTo>
                        <a:cubicBezTo>
                          <a:pt x="-29561" y="1665418"/>
                          <a:pt x="8792" y="1541370"/>
                          <a:pt x="0" y="1347807"/>
                        </a:cubicBezTo>
                        <a:cubicBezTo>
                          <a:pt x="-8792" y="1154244"/>
                          <a:pt x="32061" y="1048998"/>
                          <a:pt x="0" y="810968"/>
                        </a:cubicBezTo>
                        <a:cubicBezTo>
                          <a:pt x="-32061" y="572938"/>
                          <a:pt x="20531" y="209879"/>
                          <a:pt x="0" y="0"/>
                        </a:cubicBezTo>
                        <a:close/>
                      </a:path>
                      <a:path w="2357346" h="3426627" stroke="0" extrusionOk="0">
                        <a:moveTo>
                          <a:pt x="0" y="0"/>
                        </a:moveTo>
                        <a:cubicBezTo>
                          <a:pt x="121206" y="-20682"/>
                          <a:pt x="403757" y="22440"/>
                          <a:pt x="542190" y="0"/>
                        </a:cubicBezTo>
                        <a:cubicBezTo>
                          <a:pt x="680623" y="-22440"/>
                          <a:pt x="870395" y="8130"/>
                          <a:pt x="1060806" y="0"/>
                        </a:cubicBezTo>
                        <a:cubicBezTo>
                          <a:pt x="1251217" y="-8130"/>
                          <a:pt x="1498663" y="16709"/>
                          <a:pt x="1626569" y="0"/>
                        </a:cubicBezTo>
                        <a:cubicBezTo>
                          <a:pt x="1754475" y="-16709"/>
                          <a:pt x="2185795" y="18713"/>
                          <a:pt x="2357346" y="0"/>
                        </a:cubicBezTo>
                        <a:cubicBezTo>
                          <a:pt x="2402902" y="193418"/>
                          <a:pt x="2308376" y="295584"/>
                          <a:pt x="2357346" y="571105"/>
                        </a:cubicBezTo>
                        <a:cubicBezTo>
                          <a:pt x="2406316" y="846626"/>
                          <a:pt x="2319632" y="865510"/>
                          <a:pt x="2357346" y="1073676"/>
                        </a:cubicBezTo>
                        <a:cubicBezTo>
                          <a:pt x="2395060" y="1281842"/>
                          <a:pt x="2305701" y="1382255"/>
                          <a:pt x="2357346" y="1644781"/>
                        </a:cubicBezTo>
                        <a:cubicBezTo>
                          <a:pt x="2408991" y="1907308"/>
                          <a:pt x="2331684" y="1959088"/>
                          <a:pt x="2357346" y="2181619"/>
                        </a:cubicBezTo>
                        <a:cubicBezTo>
                          <a:pt x="2383008" y="2404150"/>
                          <a:pt x="2325410" y="2489916"/>
                          <a:pt x="2357346" y="2684191"/>
                        </a:cubicBezTo>
                        <a:cubicBezTo>
                          <a:pt x="2389282" y="2878466"/>
                          <a:pt x="2278426" y="3238320"/>
                          <a:pt x="2357346" y="3426627"/>
                        </a:cubicBezTo>
                        <a:cubicBezTo>
                          <a:pt x="2108535" y="3468149"/>
                          <a:pt x="2052381" y="3410388"/>
                          <a:pt x="1791583" y="3426627"/>
                        </a:cubicBezTo>
                        <a:cubicBezTo>
                          <a:pt x="1530785" y="3442866"/>
                          <a:pt x="1354676" y="3363930"/>
                          <a:pt x="1202246" y="3426627"/>
                        </a:cubicBezTo>
                        <a:cubicBezTo>
                          <a:pt x="1049816" y="3489324"/>
                          <a:pt x="844370" y="3386192"/>
                          <a:pt x="660057" y="3426627"/>
                        </a:cubicBezTo>
                        <a:cubicBezTo>
                          <a:pt x="475744" y="3467062"/>
                          <a:pt x="327512" y="3397669"/>
                          <a:pt x="0" y="3426627"/>
                        </a:cubicBezTo>
                        <a:cubicBezTo>
                          <a:pt x="-2383" y="3283097"/>
                          <a:pt x="34057" y="3154309"/>
                          <a:pt x="0" y="2958321"/>
                        </a:cubicBezTo>
                        <a:cubicBezTo>
                          <a:pt x="-34057" y="2762333"/>
                          <a:pt x="17682" y="2631405"/>
                          <a:pt x="0" y="2387217"/>
                        </a:cubicBezTo>
                        <a:cubicBezTo>
                          <a:pt x="-17682" y="2143029"/>
                          <a:pt x="45078" y="2128797"/>
                          <a:pt x="0" y="1918911"/>
                        </a:cubicBezTo>
                        <a:cubicBezTo>
                          <a:pt x="-45078" y="1709025"/>
                          <a:pt x="27845" y="1662261"/>
                          <a:pt x="0" y="1416339"/>
                        </a:cubicBezTo>
                        <a:cubicBezTo>
                          <a:pt x="-27845" y="1170417"/>
                          <a:pt x="18978" y="1002524"/>
                          <a:pt x="0" y="879501"/>
                        </a:cubicBezTo>
                        <a:cubicBezTo>
                          <a:pt x="-18978" y="756478"/>
                          <a:pt x="12902" y="4137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108000" rtlCol="0" anchor="b" anchorCtr="0"/>
          <a:lstStyle/>
          <a:p>
            <a:pPr algn="ctr">
              <a:lnSpc>
                <a:spcPts val="7000"/>
              </a:lnSpc>
            </a:pPr>
            <a:r>
              <a:rPr lang="en-US" altLang="ko-KR" sz="66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Pregnancy and</a:t>
            </a:r>
            <a:br>
              <a:rPr lang="en-US" altLang="ko-KR" sz="66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altLang="ko-KR" sz="66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Its Disorders</a:t>
            </a:r>
            <a:endParaRPr lang="ko-KR" altLang="en-US" sz="6600" dirty="0">
              <a:solidFill>
                <a:schemeClr val="tx1"/>
              </a:solidFill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32BD1-44DB-4740-B264-8E40813A8A8C}"/>
              </a:ext>
            </a:extLst>
          </p:cNvPr>
          <p:cNvSpPr txBox="1"/>
          <p:nvPr/>
        </p:nvSpPr>
        <p:spPr>
          <a:xfrm>
            <a:off x="4959782" y="1089758"/>
            <a:ext cx="219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ylfaen" panose="010A0502050306030303" pitchFamily="18" charset="0"/>
                <a:cs typeface="Times New Roman" panose="02020603050405020304" pitchFamily="18" charset="0"/>
              </a:rPr>
              <a:t>Chapter 59</a:t>
            </a:r>
            <a:endParaRPr lang="ko-KR" altLang="en-US" sz="2400" dirty="0"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370DED-3528-4EBB-9742-8161368017A1}"/>
              </a:ext>
            </a:extLst>
          </p:cNvPr>
          <p:cNvCxnSpPr>
            <a:cxnSpLocks/>
          </p:cNvCxnSpPr>
          <p:nvPr/>
        </p:nvCxnSpPr>
        <p:spPr>
          <a:xfrm>
            <a:off x="5858263" y="1630192"/>
            <a:ext cx="44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>
            <a:off x="4959782" y="5770618"/>
            <a:ext cx="219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ylfaen" panose="010A0502050306030303" pitchFamily="18" charset="0"/>
                <a:cs typeface="Times New Roman" panose="02020603050405020304" pitchFamily="18" charset="0"/>
              </a:rPr>
              <a:t>2020. 6. 12.</a:t>
            </a:r>
          </a:p>
        </p:txBody>
      </p:sp>
    </p:spTree>
    <p:extLst>
      <p:ext uri="{BB962C8B-B14F-4D97-AF65-F5344CB8AC3E}">
        <p14:creationId xmlns:p14="http://schemas.microsoft.com/office/powerpoint/2010/main" val="363216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Maternal Adaptation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8432437" cy="533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Metabolic, physiologic, </a:t>
            </a:r>
            <a:r>
              <a:rPr lang="en-US" altLang="ko-KR" sz="2800" dirty="0" err="1"/>
              <a:t>endocrinologic</a:t>
            </a:r>
            <a:r>
              <a:rPr lang="en-US" altLang="ko-KR" sz="2800" dirty="0"/>
              <a:t> affects by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Large quantities of estrogen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Progesterone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Placenta </a:t>
            </a:r>
            <a:r>
              <a:rPr lang="en-US" altLang="ko-KR" sz="2600" dirty="0" err="1"/>
              <a:t>lactogen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Corticoid steroids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References ranges are not applicable d/t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/>
              <a:t>↑</a:t>
            </a:r>
            <a:r>
              <a:rPr lang="en-US" altLang="ko-KR" sz="2600" dirty="0"/>
              <a:t>Resistance</a:t>
            </a:r>
            <a:r>
              <a:rPr lang="ko-KR" altLang="en-US" sz="2600" dirty="0"/>
              <a:t> </a:t>
            </a:r>
            <a:r>
              <a:rPr lang="en-US" altLang="ko-KR" sz="2600" dirty="0"/>
              <a:t>to angiotensin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/>
              <a:t>↑</a:t>
            </a:r>
            <a:r>
              <a:rPr lang="en-US" altLang="ko-KR" sz="2600" dirty="0"/>
              <a:t>Lipid metabolism vs. glucose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/>
              <a:t>↑</a:t>
            </a:r>
            <a:r>
              <a:rPr lang="en-US" altLang="ko-KR" sz="2600" dirty="0"/>
              <a:t>Thyroid and steroids binding protein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33" y="1"/>
            <a:ext cx="281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80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FLM – </a:t>
            </a:r>
            <a:r>
              <a:rPr lang="en-US" altLang="ko-KR" sz="4000" b="1" dirty="0" err="1">
                <a:solidFill>
                  <a:srgbClr val="C00000"/>
                </a:solidFill>
              </a:rPr>
              <a:t>Phosphatidylglycerol</a:t>
            </a:r>
            <a:endParaRPr lang="en-US" altLang="ko-KR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53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Present exclusively in the lung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Rapid agglutination test using anti-</a:t>
            </a:r>
            <a:r>
              <a:rPr lang="en-US" altLang="ko-Kore-KR" sz="2800" dirty="0" err="1"/>
              <a:t>phosphatidylglycerol</a:t>
            </a:r>
            <a:r>
              <a:rPr lang="en-US" altLang="ko-Kore-KR" sz="2800" dirty="0"/>
              <a:t> ab.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Positive means normal and 99% predictive of maturity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But, only 25% of negative develop RDS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Useful for contaminated specimen with blood or meconium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2132797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E237AA-9C49-466A-A0EB-12FA85874F01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Literatures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BFA9C-63F5-44DB-BDAD-6D44C8938FC9}"/>
              </a:ext>
            </a:extLst>
          </p:cNvPr>
          <p:cNvSpPr txBox="1"/>
          <p:nvPr/>
        </p:nvSpPr>
        <p:spPr>
          <a:xfrm>
            <a:off x="489858" y="1256606"/>
            <a:ext cx="11481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6088" indent="-446088"/>
            <a:r>
              <a:rPr lang="en-US" altLang="ko-KR" sz="1600" dirty="0"/>
              <a:t>O'Brien, J. E., </a:t>
            </a:r>
            <a:r>
              <a:rPr lang="en-US" altLang="ko-KR" sz="1600" dirty="0" err="1"/>
              <a:t>Dvorin</a:t>
            </a:r>
            <a:r>
              <a:rPr lang="en-US" altLang="ko-KR" sz="1600" dirty="0"/>
              <a:t>, E., </a:t>
            </a:r>
            <a:r>
              <a:rPr lang="en-US" altLang="ko-KR" sz="1600" dirty="0" err="1"/>
              <a:t>Drugan</a:t>
            </a:r>
            <a:r>
              <a:rPr lang="en-US" altLang="ko-KR" sz="1600" dirty="0"/>
              <a:t>, A., Johnson, M. P., </a:t>
            </a:r>
            <a:r>
              <a:rPr lang="en-US" altLang="ko-KR" sz="1600" dirty="0" err="1"/>
              <a:t>Yaron</a:t>
            </a:r>
            <a:r>
              <a:rPr lang="en-US" altLang="ko-KR" sz="1600" dirty="0"/>
              <a:t>, Y., &amp; Evans, M. I. (1997). Race-ethnicity-specific variation in multiple-marker biochemical screening: alpha-fetoprotein, </a:t>
            </a:r>
            <a:r>
              <a:rPr lang="en-US" altLang="ko-KR" sz="1600" dirty="0" err="1"/>
              <a:t>hCG</a:t>
            </a:r>
            <a:r>
              <a:rPr lang="en-US" altLang="ko-KR" sz="1600" dirty="0"/>
              <a:t>, and estriol. Obstetrics and gynecology, 89(3), 355–358. </a:t>
            </a:r>
            <a:r>
              <a:rPr lang="en-US" altLang="ko-KR" sz="1600" dirty="0">
                <a:hlinkClick r:id="rId3"/>
              </a:rPr>
              <a:t>https://doi.org/10.1016/S0029-7844(96)00524-8</a:t>
            </a:r>
            <a:endParaRPr lang="en-US" altLang="ko-KR" sz="1600" dirty="0"/>
          </a:p>
          <a:p>
            <a:pPr marL="446088" indent="-446088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44362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373D6A-B671-42C9-9E7C-324991E0E071}"/>
              </a:ext>
            </a:extLst>
          </p:cNvPr>
          <p:cNvSpPr/>
          <p:nvPr/>
        </p:nvSpPr>
        <p:spPr>
          <a:xfrm>
            <a:off x="2463348" y="1014745"/>
            <a:ext cx="7192282" cy="27687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15052685">
                  <a:custGeom>
                    <a:avLst/>
                    <a:gdLst>
                      <a:gd name="connsiteX0" fmla="*/ 0 w 2357346"/>
                      <a:gd name="connsiteY0" fmla="*/ 0 h 3426627"/>
                      <a:gd name="connsiteX1" fmla="*/ 636483 w 2357346"/>
                      <a:gd name="connsiteY1" fmla="*/ 0 h 3426627"/>
                      <a:gd name="connsiteX2" fmla="*/ 1249393 w 2357346"/>
                      <a:gd name="connsiteY2" fmla="*/ 0 h 3426627"/>
                      <a:gd name="connsiteX3" fmla="*/ 1838730 w 2357346"/>
                      <a:gd name="connsiteY3" fmla="*/ 0 h 3426627"/>
                      <a:gd name="connsiteX4" fmla="*/ 2357346 w 2357346"/>
                      <a:gd name="connsiteY4" fmla="*/ 0 h 3426627"/>
                      <a:gd name="connsiteX5" fmla="*/ 2357346 w 2357346"/>
                      <a:gd name="connsiteY5" fmla="*/ 536838 h 3426627"/>
                      <a:gd name="connsiteX6" fmla="*/ 2357346 w 2357346"/>
                      <a:gd name="connsiteY6" fmla="*/ 1073676 h 3426627"/>
                      <a:gd name="connsiteX7" fmla="*/ 2357346 w 2357346"/>
                      <a:gd name="connsiteY7" fmla="*/ 1644781 h 3426627"/>
                      <a:gd name="connsiteX8" fmla="*/ 2357346 w 2357346"/>
                      <a:gd name="connsiteY8" fmla="*/ 2250152 h 3426627"/>
                      <a:gd name="connsiteX9" fmla="*/ 2357346 w 2357346"/>
                      <a:gd name="connsiteY9" fmla="*/ 2821256 h 3426627"/>
                      <a:gd name="connsiteX10" fmla="*/ 2357346 w 2357346"/>
                      <a:gd name="connsiteY10" fmla="*/ 3426627 h 3426627"/>
                      <a:gd name="connsiteX11" fmla="*/ 1720863 w 2357346"/>
                      <a:gd name="connsiteY11" fmla="*/ 3426627 h 3426627"/>
                      <a:gd name="connsiteX12" fmla="*/ 1202246 w 2357346"/>
                      <a:gd name="connsiteY12" fmla="*/ 3426627 h 3426627"/>
                      <a:gd name="connsiteX13" fmla="*/ 612910 w 2357346"/>
                      <a:gd name="connsiteY13" fmla="*/ 3426627 h 3426627"/>
                      <a:gd name="connsiteX14" fmla="*/ 0 w 2357346"/>
                      <a:gd name="connsiteY14" fmla="*/ 3426627 h 3426627"/>
                      <a:gd name="connsiteX15" fmla="*/ 0 w 2357346"/>
                      <a:gd name="connsiteY15" fmla="*/ 2889789 h 3426627"/>
                      <a:gd name="connsiteX16" fmla="*/ 0 w 2357346"/>
                      <a:gd name="connsiteY16" fmla="*/ 2284418 h 3426627"/>
                      <a:gd name="connsiteX17" fmla="*/ 0 w 2357346"/>
                      <a:gd name="connsiteY17" fmla="*/ 1816112 h 3426627"/>
                      <a:gd name="connsiteX18" fmla="*/ 0 w 2357346"/>
                      <a:gd name="connsiteY18" fmla="*/ 1347807 h 3426627"/>
                      <a:gd name="connsiteX19" fmla="*/ 0 w 2357346"/>
                      <a:gd name="connsiteY19" fmla="*/ 810968 h 3426627"/>
                      <a:gd name="connsiteX20" fmla="*/ 0 w 2357346"/>
                      <a:gd name="connsiteY20" fmla="*/ 0 h 3426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357346" h="3426627" fill="none" extrusionOk="0">
                        <a:moveTo>
                          <a:pt x="0" y="0"/>
                        </a:moveTo>
                        <a:cubicBezTo>
                          <a:pt x="299898" y="-9439"/>
                          <a:pt x="397072" y="58872"/>
                          <a:pt x="636483" y="0"/>
                        </a:cubicBezTo>
                        <a:cubicBezTo>
                          <a:pt x="875894" y="-58872"/>
                          <a:pt x="959283" y="62578"/>
                          <a:pt x="1249393" y="0"/>
                        </a:cubicBezTo>
                        <a:cubicBezTo>
                          <a:pt x="1539503" y="-62578"/>
                          <a:pt x="1599341" y="68931"/>
                          <a:pt x="1838730" y="0"/>
                        </a:cubicBezTo>
                        <a:cubicBezTo>
                          <a:pt x="2078119" y="-68931"/>
                          <a:pt x="2191015" y="14632"/>
                          <a:pt x="2357346" y="0"/>
                        </a:cubicBezTo>
                        <a:cubicBezTo>
                          <a:pt x="2381002" y="193607"/>
                          <a:pt x="2310985" y="343160"/>
                          <a:pt x="2357346" y="536838"/>
                        </a:cubicBezTo>
                        <a:cubicBezTo>
                          <a:pt x="2403707" y="730516"/>
                          <a:pt x="2324267" y="960106"/>
                          <a:pt x="2357346" y="1073676"/>
                        </a:cubicBezTo>
                        <a:cubicBezTo>
                          <a:pt x="2390425" y="1187246"/>
                          <a:pt x="2292577" y="1481855"/>
                          <a:pt x="2357346" y="1644781"/>
                        </a:cubicBezTo>
                        <a:cubicBezTo>
                          <a:pt x="2422115" y="1807708"/>
                          <a:pt x="2332611" y="2072167"/>
                          <a:pt x="2357346" y="2250152"/>
                        </a:cubicBezTo>
                        <a:cubicBezTo>
                          <a:pt x="2382081" y="2428137"/>
                          <a:pt x="2350688" y="2558147"/>
                          <a:pt x="2357346" y="2821256"/>
                        </a:cubicBezTo>
                        <a:cubicBezTo>
                          <a:pt x="2364004" y="3084365"/>
                          <a:pt x="2341687" y="3220986"/>
                          <a:pt x="2357346" y="3426627"/>
                        </a:cubicBezTo>
                        <a:cubicBezTo>
                          <a:pt x="2190018" y="3479396"/>
                          <a:pt x="1883675" y="3421085"/>
                          <a:pt x="1720863" y="3426627"/>
                        </a:cubicBezTo>
                        <a:cubicBezTo>
                          <a:pt x="1558051" y="3432169"/>
                          <a:pt x="1407863" y="3378382"/>
                          <a:pt x="1202246" y="3426627"/>
                        </a:cubicBezTo>
                        <a:cubicBezTo>
                          <a:pt x="996629" y="3474872"/>
                          <a:pt x="813596" y="3404941"/>
                          <a:pt x="612910" y="3426627"/>
                        </a:cubicBezTo>
                        <a:cubicBezTo>
                          <a:pt x="412224" y="3448313"/>
                          <a:pt x="268759" y="3378385"/>
                          <a:pt x="0" y="3426627"/>
                        </a:cubicBezTo>
                        <a:cubicBezTo>
                          <a:pt x="-55137" y="3179489"/>
                          <a:pt x="15275" y="3087790"/>
                          <a:pt x="0" y="2889789"/>
                        </a:cubicBezTo>
                        <a:cubicBezTo>
                          <a:pt x="-15275" y="2691788"/>
                          <a:pt x="39547" y="2445151"/>
                          <a:pt x="0" y="2284418"/>
                        </a:cubicBezTo>
                        <a:cubicBezTo>
                          <a:pt x="-39547" y="2123685"/>
                          <a:pt x="29561" y="1966806"/>
                          <a:pt x="0" y="1816112"/>
                        </a:cubicBezTo>
                        <a:cubicBezTo>
                          <a:pt x="-29561" y="1665418"/>
                          <a:pt x="8792" y="1541370"/>
                          <a:pt x="0" y="1347807"/>
                        </a:cubicBezTo>
                        <a:cubicBezTo>
                          <a:pt x="-8792" y="1154244"/>
                          <a:pt x="32061" y="1048998"/>
                          <a:pt x="0" y="810968"/>
                        </a:cubicBezTo>
                        <a:cubicBezTo>
                          <a:pt x="-32061" y="572938"/>
                          <a:pt x="20531" y="209879"/>
                          <a:pt x="0" y="0"/>
                        </a:cubicBezTo>
                        <a:close/>
                      </a:path>
                      <a:path w="2357346" h="3426627" stroke="0" extrusionOk="0">
                        <a:moveTo>
                          <a:pt x="0" y="0"/>
                        </a:moveTo>
                        <a:cubicBezTo>
                          <a:pt x="121206" y="-20682"/>
                          <a:pt x="403757" y="22440"/>
                          <a:pt x="542190" y="0"/>
                        </a:cubicBezTo>
                        <a:cubicBezTo>
                          <a:pt x="680623" y="-22440"/>
                          <a:pt x="870395" y="8130"/>
                          <a:pt x="1060806" y="0"/>
                        </a:cubicBezTo>
                        <a:cubicBezTo>
                          <a:pt x="1251217" y="-8130"/>
                          <a:pt x="1498663" y="16709"/>
                          <a:pt x="1626569" y="0"/>
                        </a:cubicBezTo>
                        <a:cubicBezTo>
                          <a:pt x="1754475" y="-16709"/>
                          <a:pt x="2185795" y="18713"/>
                          <a:pt x="2357346" y="0"/>
                        </a:cubicBezTo>
                        <a:cubicBezTo>
                          <a:pt x="2402902" y="193418"/>
                          <a:pt x="2308376" y="295584"/>
                          <a:pt x="2357346" y="571105"/>
                        </a:cubicBezTo>
                        <a:cubicBezTo>
                          <a:pt x="2406316" y="846626"/>
                          <a:pt x="2319632" y="865510"/>
                          <a:pt x="2357346" y="1073676"/>
                        </a:cubicBezTo>
                        <a:cubicBezTo>
                          <a:pt x="2395060" y="1281842"/>
                          <a:pt x="2305701" y="1382255"/>
                          <a:pt x="2357346" y="1644781"/>
                        </a:cubicBezTo>
                        <a:cubicBezTo>
                          <a:pt x="2408991" y="1907308"/>
                          <a:pt x="2331684" y="1959088"/>
                          <a:pt x="2357346" y="2181619"/>
                        </a:cubicBezTo>
                        <a:cubicBezTo>
                          <a:pt x="2383008" y="2404150"/>
                          <a:pt x="2325410" y="2489916"/>
                          <a:pt x="2357346" y="2684191"/>
                        </a:cubicBezTo>
                        <a:cubicBezTo>
                          <a:pt x="2389282" y="2878466"/>
                          <a:pt x="2278426" y="3238320"/>
                          <a:pt x="2357346" y="3426627"/>
                        </a:cubicBezTo>
                        <a:cubicBezTo>
                          <a:pt x="2108535" y="3468149"/>
                          <a:pt x="2052381" y="3410388"/>
                          <a:pt x="1791583" y="3426627"/>
                        </a:cubicBezTo>
                        <a:cubicBezTo>
                          <a:pt x="1530785" y="3442866"/>
                          <a:pt x="1354676" y="3363930"/>
                          <a:pt x="1202246" y="3426627"/>
                        </a:cubicBezTo>
                        <a:cubicBezTo>
                          <a:pt x="1049816" y="3489324"/>
                          <a:pt x="844370" y="3386192"/>
                          <a:pt x="660057" y="3426627"/>
                        </a:cubicBezTo>
                        <a:cubicBezTo>
                          <a:pt x="475744" y="3467062"/>
                          <a:pt x="327512" y="3397669"/>
                          <a:pt x="0" y="3426627"/>
                        </a:cubicBezTo>
                        <a:cubicBezTo>
                          <a:pt x="-2383" y="3283097"/>
                          <a:pt x="34057" y="3154309"/>
                          <a:pt x="0" y="2958321"/>
                        </a:cubicBezTo>
                        <a:cubicBezTo>
                          <a:pt x="-34057" y="2762333"/>
                          <a:pt x="17682" y="2631405"/>
                          <a:pt x="0" y="2387217"/>
                        </a:cubicBezTo>
                        <a:cubicBezTo>
                          <a:pt x="-17682" y="2143029"/>
                          <a:pt x="45078" y="2128797"/>
                          <a:pt x="0" y="1918911"/>
                        </a:cubicBezTo>
                        <a:cubicBezTo>
                          <a:pt x="-45078" y="1709025"/>
                          <a:pt x="27845" y="1662261"/>
                          <a:pt x="0" y="1416339"/>
                        </a:cubicBezTo>
                        <a:cubicBezTo>
                          <a:pt x="-27845" y="1170417"/>
                          <a:pt x="18978" y="1002524"/>
                          <a:pt x="0" y="879501"/>
                        </a:cubicBezTo>
                        <a:cubicBezTo>
                          <a:pt x="-18978" y="756478"/>
                          <a:pt x="12902" y="4137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108000" rtlCol="0" anchor="b" anchorCtr="0"/>
          <a:lstStyle/>
          <a:p>
            <a:pPr algn="ctr">
              <a:lnSpc>
                <a:spcPts val="7000"/>
              </a:lnSpc>
            </a:pPr>
            <a:r>
              <a:rPr lang="en-US" altLang="ko-KR" sz="66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Pregnancy and Its Disorders</a:t>
            </a:r>
            <a:endParaRPr lang="ko-KR" altLang="en-US" sz="6600" dirty="0">
              <a:solidFill>
                <a:schemeClr val="tx1"/>
              </a:solidFill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32BD1-44DB-4740-B264-8E40813A8A8C}"/>
              </a:ext>
            </a:extLst>
          </p:cNvPr>
          <p:cNvSpPr txBox="1"/>
          <p:nvPr/>
        </p:nvSpPr>
        <p:spPr>
          <a:xfrm>
            <a:off x="4959782" y="1089758"/>
            <a:ext cx="219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ylfaen" panose="010A0502050306030303" pitchFamily="18" charset="0"/>
                <a:cs typeface="Times New Roman" panose="02020603050405020304" pitchFamily="18" charset="0"/>
              </a:rPr>
              <a:t>Chapter 59</a:t>
            </a:r>
            <a:endParaRPr lang="ko-KR" altLang="en-US" sz="2400" dirty="0"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370DED-3528-4EBB-9742-8161368017A1}"/>
              </a:ext>
            </a:extLst>
          </p:cNvPr>
          <p:cNvCxnSpPr>
            <a:cxnSpLocks/>
          </p:cNvCxnSpPr>
          <p:nvPr/>
        </p:nvCxnSpPr>
        <p:spPr>
          <a:xfrm>
            <a:off x="5858263" y="1630192"/>
            <a:ext cx="44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533369-50B8-4D95-9A55-55453EABC954}"/>
              </a:ext>
            </a:extLst>
          </p:cNvPr>
          <p:cNvSpPr txBox="1"/>
          <p:nvPr/>
        </p:nvSpPr>
        <p:spPr>
          <a:xfrm>
            <a:off x="4959782" y="5770618"/>
            <a:ext cx="219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ylfaen" panose="010A0502050306030303" pitchFamily="18" charset="0"/>
                <a:cs typeface="Times New Roman" panose="02020603050405020304" pitchFamily="18" charset="0"/>
              </a:rPr>
              <a:t>2020. 6. 12.</a:t>
            </a:r>
          </a:p>
        </p:txBody>
      </p:sp>
    </p:spTree>
    <p:extLst>
      <p:ext uri="{BB962C8B-B14F-4D97-AF65-F5344CB8AC3E}">
        <p14:creationId xmlns:p14="http://schemas.microsoft.com/office/powerpoint/2010/main" val="376513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Functional Development of the Fetus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5069914" cy="445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Fetal organs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Mature during 3</a:t>
            </a:r>
            <a:r>
              <a:rPr lang="en-US" altLang="ko-KR" sz="2600" baseline="30000" dirty="0"/>
              <a:t>rd</a:t>
            </a:r>
            <a:r>
              <a:rPr lang="en-US" altLang="ko-KR" sz="2600" dirty="0"/>
              <a:t> trimester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Various rates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Lung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Liver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Kidneys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Blood maturation</a:t>
            </a:r>
          </a:p>
        </p:txBody>
      </p:sp>
    </p:spTree>
    <p:extLst>
      <p:ext uri="{BB962C8B-B14F-4D97-AF65-F5344CB8AC3E}">
        <p14:creationId xmlns:p14="http://schemas.microsoft.com/office/powerpoint/2010/main" val="133934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Maternal &amp; Fetal Health Assessment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39276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Optimum: consult before conception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Medical &amp; family history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Physical examination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Laboratory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Lab.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Hct</a:t>
            </a:r>
            <a:r>
              <a:rPr lang="en-US" altLang="ko-KR" sz="2800" dirty="0"/>
              <a:t>, ABO/Rh, RBC antibody screening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Papanicolaou</a:t>
            </a:r>
            <a:r>
              <a:rPr lang="en-US" altLang="ko-KR" sz="2800" dirty="0"/>
              <a:t> smear, U/A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Rubellar</a:t>
            </a:r>
            <a:r>
              <a:rPr lang="en-US" altLang="ko-KR" sz="2800" dirty="0"/>
              <a:t> titer, RPR, gonococcal, chlamydia, HIV, HBV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Cystic fibrosis carrier</a:t>
            </a:r>
          </a:p>
        </p:txBody>
      </p:sp>
    </p:spTree>
    <p:extLst>
      <p:ext uri="{BB962C8B-B14F-4D97-AF65-F5344CB8AC3E}">
        <p14:creationId xmlns:p14="http://schemas.microsoft.com/office/powerpoint/2010/main" val="201656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2" y="1752818"/>
            <a:ext cx="5505653" cy="479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Maternal &amp; Fetal Health Assessment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6233886" cy="513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All pregnancy should receive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NTD (neural tube defects)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Aneuploidy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Diagnosis and Dating of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hCG</a:t>
            </a:r>
            <a:r>
              <a:rPr lang="en-US" altLang="ko-KR" sz="2800" dirty="0"/>
              <a:t>: most useful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Accurate gestational age</a:t>
            </a:r>
            <a:br>
              <a:rPr lang="en-US" altLang="ko-KR" sz="2800" dirty="0"/>
            </a:br>
            <a:r>
              <a:rPr lang="en-US" altLang="ko-KR" sz="2800" dirty="0"/>
              <a:t>: most important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8126451" y="1752818"/>
            <a:ext cx="669207" cy="26994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Complications of Pregnancy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1557331" cy="513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Can primarily occur in the Mother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Ectopic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Hyperemesis </a:t>
            </a:r>
            <a:r>
              <a:rPr lang="en-US" altLang="ko-KR" sz="2800" dirty="0" err="1"/>
              <a:t>gravidarum</a:t>
            </a:r>
            <a:endParaRPr lang="en-US" altLang="ko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Preeclampsia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HELLP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Liver disease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Hemolytic disease of the new born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Must distinguish these conditions from normal physiologic changes</a:t>
            </a:r>
          </a:p>
        </p:txBody>
      </p:sp>
    </p:spTree>
    <p:extLst>
      <p:ext uri="{BB962C8B-B14F-4D97-AF65-F5344CB8AC3E}">
        <p14:creationId xmlns:p14="http://schemas.microsoft.com/office/powerpoint/2010/main" val="464994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Complications of Pregnancy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5319854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시간 남으면 추가 </a:t>
            </a:r>
            <a:r>
              <a:rPr lang="en-US" altLang="ko-KR" sz="2800" dirty="0"/>
              <a:t>p.1670 P.T.R.</a:t>
            </a:r>
          </a:p>
        </p:txBody>
      </p:sp>
    </p:spTree>
    <p:extLst>
      <p:ext uri="{BB962C8B-B14F-4D97-AF65-F5344CB8AC3E}">
        <p14:creationId xmlns:p14="http://schemas.microsoft.com/office/powerpoint/2010/main" val="1246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Screening for Fetal Defects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607776" cy="457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The process of identifying high risks of a serious birth defects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Neural tube disease, Down syndrome, …</a:t>
            </a:r>
          </a:p>
          <a:p>
            <a:pPr>
              <a:lnSpc>
                <a:spcPct val="130000"/>
              </a:lnSpc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cffDNA</a:t>
            </a:r>
            <a:r>
              <a:rPr lang="en-US" altLang="ko-KR" sz="2800" dirty="0"/>
              <a:t> (cell free fetal DNA) in maternal blood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Non-invasive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Fetal aneuploidies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Not for NTD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Not for multiple gestations</a:t>
            </a:r>
          </a:p>
        </p:txBody>
      </p:sp>
    </p:spTree>
    <p:extLst>
      <p:ext uri="{BB962C8B-B14F-4D97-AF65-F5344CB8AC3E}">
        <p14:creationId xmlns:p14="http://schemas.microsoft.com/office/powerpoint/2010/main" val="134935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Terminology and Risk Calculation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E7343A-4501-4817-A071-9A546091CD48}"/>
                  </a:ext>
                </a:extLst>
              </p:cNvPr>
              <p:cNvSpPr txBox="1"/>
              <p:nvPr/>
            </p:nvSpPr>
            <p:spPr>
              <a:xfrm>
                <a:off x="489857" y="1044932"/>
                <a:ext cx="11185050" cy="376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MoM (multiple of median)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𝐼𝑛𝑑𝑖𝑣𝑖𝑑𝑢𝑎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𝑟𝑒𝑠𝑢𝑙𝑡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𝑀𝑒𝑑𝑖𝑎𝑛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𝑝𝑜𝑝𝑢𝑙𝑎𝑡𝑖𝑜</m:t>
                        </m:r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𝑟𝑒𝑙𝑒𝑣𝑎𝑛𝑡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𝐺𝐴</m:t>
                        </m:r>
                      </m:den>
                    </m:f>
                  </m:oMath>
                </a14:m>
                <a:endParaRPr lang="en-US" altLang="ko-KR" sz="2800" dirty="0"/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How to get </a:t>
                </a:r>
                <a:r>
                  <a:rPr lang="en-US" altLang="ko-KR" sz="2800" dirty="0" err="1"/>
                  <a:t>MoM</a:t>
                </a:r>
                <a:endParaRPr lang="en-US" altLang="ko-KR" sz="2800" dirty="0"/>
              </a:p>
              <a:p>
                <a:pPr marL="728663" lvl="1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Make sets of median values of assay</a:t>
                </a:r>
              </a:p>
              <a:p>
                <a:pPr marL="1185863" lvl="2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For each week or day</a:t>
                </a:r>
              </a:p>
              <a:p>
                <a:pPr marL="728663" lvl="1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On population to be screened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E7343A-4501-4817-A071-9A546091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" y="1044932"/>
                <a:ext cx="11185050" cy="3767506"/>
              </a:xfrm>
              <a:prstGeom prst="rect">
                <a:avLst/>
              </a:prstGeom>
              <a:blipFill>
                <a:blip r:embed="rId2"/>
                <a:stretch>
                  <a:fillRect l="-981" b="-3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80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Calculating Individualized Patient-Specific Risks Using Multiple Biochemical measurements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101612" cy="513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Measured value </a:t>
            </a:r>
            <a:r>
              <a:rPr lang="ko-KR" altLang="en-US" sz="2800" dirty="0"/>
              <a:t>→ </a:t>
            </a:r>
            <a:r>
              <a:rPr lang="en-US" altLang="ko-KR" sz="2800" dirty="0" err="1"/>
              <a:t>MoM</a:t>
            </a:r>
            <a:r>
              <a:rPr lang="en-US" altLang="ko-KR" sz="2800" dirty="0"/>
              <a:t> for GA </a:t>
            </a:r>
            <a:r>
              <a:rPr lang="ko-KR" altLang="en-US" sz="2800" dirty="0"/>
              <a:t>→ </a:t>
            </a:r>
            <a:r>
              <a:rPr lang="en-US" altLang="ko-KR" sz="2800" dirty="0"/>
              <a:t>adjust for weight, race..</a:t>
            </a:r>
            <a:br>
              <a:rPr lang="en-US" altLang="ko-KR" sz="2800" dirty="0"/>
            </a:br>
            <a:r>
              <a:rPr lang="en-US" altLang="ko-KR" sz="2800" dirty="0"/>
              <a:t>= Adjusted </a:t>
            </a:r>
            <a:r>
              <a:rPr lang="en-US" altLang="ko-KR" sz="2800" dirty="0" err="1"/>
              <a:t>MoM</a:t>
            </a: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Likelihood ratio = (see next slide)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Patient-specific risk = priori-risk x likelihood ratio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This equation is used for: NTD, T21, T18</a:t>
            </a:r>
          </a:p>
        </p:txBody>
      </p:sp>
    </p:spTree>
    <p:extLst>
      <p:ext uri="{BB962C8B-B14F-4D97-AF65-F5344CB8AC3E}">
        <p14:creationId xmlns:p14="http://schemas.microsoft.com/office/powerpoint/2010/main" val="122323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77" y="1846452"/>
            <a:ext cx="6359138" cy="5011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Calculating Individualized Patient-Specific Risks Using Multiple Biochemical measurements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888" y="2665904"/>
            <a:ext cx="1640253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600" dirty="0"/>
              <a:t>Unaffected</a:t>
            </a:r>
            <a:endParaRPr lang="ko-KR" altLang="en-US" sz="1600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5657" y="1589314"/>
            <a:ext cx="0" cy="3690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35926" y="2835181"/>
            <a:ext cx="19683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Relative probability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E7343A-4501-4817-A071-9A546091CD48}"/>
                  </a:ext>
                </a:extLst>
              </p:cNvPr>
              <p:cNvSpPr txBox="1"/>
              <p:nvPr/>
            </p:nvSpPr>
            <p:spPr>
              <a:xfrm>
                <a:off x="7138115" y="1044932"/>
                <a:ext cx="4875374" cy="4331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LR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𝑙𝑖𝑘𝑒𝑙𝑦h𝑜𝑜𝑑</m:t>
                        </m:r>
                        <m:r>
                          <a:rPr lang="en-US" altLang="ko-KR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𝑎𝑓𝑓𝑒𝑐𝑡𝑒𝑑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𝑙𝑖𝑘𝑒𝑙𝑦h𝑜𝑜𝑑</m:t>
                        </m:r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𝑢𝑛𝑎𝑓𝑓𝑒𝑐𝑡𝑒𝑑</m:t>
                        </m:r>
                      </m:den>
                    </m:f>
                  </m:oMath>
                </a14:m>
                <a:endParaRPr lang="en-US" altLang="ko-KR" sz="2800" dirty="0"/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If priori-risk (odds) = 1:900</a:t>
                </a:r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New odds = 1:900 x LR</a:t>
                </a:r>
              </a:p>
              <a:p>
                <a:pPr marL="271463" indent="-271463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New odds</a:t>
                </a:r>
                <a:br>
                  <a:rPr lang="en-US" altLang="ko-KR" sz="2800" dirty="0"/>
                </a:br>
                <a:r>
                  <a:rPr lang="en-US" altLang="ko-KR" sz="2800" dirty="0"/>
                  <a:t>is patient-specific risk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E7343A-4501-4817-A071-9A546091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115" y="1044932"/>
                <a:ext cx="4875374" cy="4331250"/>
              </a:xfrm>
              <a:prstGeom prst="rect">
                <a:avLst/>
              </a:prstGeom>
              <a:blipFill>
                <a:blip r:embed="rId4"/>
                <a:stretch>
                  <a:fillRect l="-2250" r="-1625" b="-1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/>
          <p:cNvCxnSpPr/>
          <p:nvPr/>
        </p:nvCxnSpPr>
        <p:spPr>
          <a:xfrm>
            <a:off x="3055434" y="3111190"/>
            <a:ext cx="0" cy="2168382"/>
          </a:xfrm>
          <a:prstGeom prst="line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00040" y="4939990"/>
            <a:ext cx="0" cy="339582"/>
          </a:xfrm>
          <a:prstGeom prst="line">
            <a:avLst/>
          </a:prstGeom>
          <a:ln w="190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3728" y="363811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0.6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2509" y="493999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0.24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7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Table of Contents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91723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Human Pregnancy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Placenta, amniotic fluid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Maternal adaption, functional development of fetus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Maternal &amp; Fetal Health Assessment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Complications of Pregnancy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Prenatal Screening for Fetal Defects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Terminology and methods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Prenatal screening tests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/>
              <a:t>Epidemiologic monitoring</a:t>
            </a:r>
          </a:p>
          <a:p>
            <a:pPr marL="514350" indent="-5143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Laboratory Tests</a:t>
            </a:r>
          </a:p>
          <a:p>
            <a:pPr marL="1611313" lvl="1" indent="-514350">
              <a:lnSpc>
                <a:spcPct val="120000"/>
              </a:lnSpc>
              <a:buFont typeface="맑은 고딕" panose="020B0503020000020004" pitchFamily="50" charset="-127"/>
              <a:buChar char="◌"/>
            </a:pPr>
            <a:r>
              <a:rPr lang="en-US" altLang="ko-KR" sz="2000" dirty="0" err="1"/>
              <a:t>hCG</a:t>
            </a:r>
            <a:r>
              <a:rPr lang="en-US" altLang="ko-KR" sz="2000" dirty="0"/>
              <a:t>, AFP, uE3, Inhibin A, PAPP-A, </a:t>
            </a:r>
            <a:r>
              <a:rPr lang="en-US" altLang="ko-KR" sz="2000" dirty="0" err="1"/>
              <a:t>fFN</a:t>
            </a:r>
            <a:r>
              <a:rPr lang="en-US" altLang="ko-KR" sz="2000" dirty="0"/>
              <a:t>, PAMG-1, FLM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784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Calculating Individualized Patient-Specific Risks Using Multiple Biochemical measurements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5400581" cy="233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Calculated patient-specific risk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Reported as a ratio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Needs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84097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Reporting Individual Results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356233" cy="533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Should contain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Concentration &amp;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Interpretation: pos. or neg.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Risks estimated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Further recommendations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Physician should give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Date of sample collection, 1</a:t>
            </a:r>
            <a:r>
              <a:rPr lang="en-US" altLang="ko-KR" sz="2600" baseline="30000" dirty="0"/>
              <a:t>st</a:t>
            </a:r>
            <a:r>
              <a:rPr lang="en-US" altLang="ko-KR" sz="2600" dirty="0"/>
              <a:t> or 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trimester, gestational age,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Related pregnancy history, # of fetus, maternal race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IDDM before pregnancy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8" y="921821"/>
            <a:ext cx="6347262" cy="3118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607628"/>
            <a:ext cx="12192000" cy="250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대한진단검사의학회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진단검사의학재단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(Jan, 2020).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우수검사실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신임인증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심사점검표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임상화학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</a:rPr>
              <a:t>대한진단검사의학회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진단검사의학재단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38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14" y="79506"/>
            <a:ext cx="6187314" cy="6698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Prenatal Screening Tests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702000" y="2460172"/>
            <a:ext cx="618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02000" y="4582887"/>
            <a:ext cx="618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702000" y="5638801"/>
            <a:ext cx="618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702000" y="1284515"/>
            <a:ext cx="618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02000" y="3385455"/>
            <a:ext cx="618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0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NTD - overview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865999" cy="501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High AFP (alpha-fetoprotein)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Occurs in early embryo development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Causes of brain or spinal cord defects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Anencephaly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Meningomyelocele</a:t>
            </a:r>
            <a:r>
              <a:rPr lang="en-US" altLang="ko-KR" sz="2600" dirty="0"/>
              <a:t> (</a:t>
            </a:r>
            <a:r>
              <a:rPr lang="en-US" altLang="ko-KR" sz="2600" dirty="0" err="1"/>
              <a:t>spina</a:t>
            </a:r>
            <a:r>
              <a:rPr lang="en-US" altLang="ko-KR" sz="2600" dirty="0"/>
              <a:t> bifida)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Encephalocele</a:t>
            </a: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90% d/t problem of multifactorial inheritance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Or d/t folate deficiency</a:t>
            </a:r>
          </a:p>
        </p:txBody>
      </p:sp>
    </p:spTree>
    <p:extLst>
      <p:ext uri="{BB962C8B-B14F-4D97-AF65-F5344CB8AC3E}">
        <p14:creationId xmlns:p14="http://schemas.microsoft.com/office/powerpoint/2010/main" val="221262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34" y="2743200"/>
            <a:ext cx="4148164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NTD – prenatal screening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8322150" cy="541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Over 90% of NTD occurs with unsuspecting parents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Screening needs to be provided to all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Nowadays first line methods: imaging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Optimum timing: 16</a:t>
            </a:r>
            <a:r>
              <a:rPr lang="en-US" altLang="ko-KR" sz="2800" baseline="30000" dirty="0"/>
              <a:t>th</a:t>
            </a:r>
            <a:r>
              <a:rPr lang="en-US" altLang="ko-KR" sz="2800" dirty="0"/>
              <a:t>~18</a:t>
            </a:r>
            <a:r>
              <a:rPr lang="en-US" altLang="ko-KR" sz="2800" baseline="30000" dirty="0"/>
              <a:t>th</a:t>
            </a:r>
            <a:r>
              <a:rPr lang="en-US" altLang="ko-KR" sz="28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Maximal difference between affected</a:t>
            </a:r>
            <a:br>
              <a:rPr lang="en-US" altLang="ko-KR" sz="2600" dirty="0"/>
            </a:br>
            <a:r>
              <a:rPr lang="en-US" altLang="ko-KR" sz="2600" dirty="0"/>
              <a:t>and unaffected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Sufficient time for follow-up tests  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Cut off(IPR): 2.0 </a:t>
            </a:r>
            <a:r>
              <a:rPr lang="en-US" altLang="ko-KR" sz="2800" dirty="0" err="1"/>
              <a:t>MoM</a:t>
            </a:r>
            <a:r>
              <a:rPr lang="en-US" altLang="ko-KR" sz="2800" dirty="0"/>
              <a:t>(3~5%), 2.5 </a:t>
            </a:r>
            <a:r>
              <a:rPr lang="en-US" altLang="ko-KR" sz="2800" dirty="0" err="1"/>
              <a:t>MoM</a:t>
            </a:r>
            <a:r>
              <a:rPr lang="en-US" altLang="ko-KR" sz="2800" dirty="0"/>
              <a:t>(1~3%)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69699" y="5188140"/>
            <a:ext cx="457077" cy="3026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609" y="179724"/>
            <a:ext cx="3252787" cy="2563476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510713" y="1328738"/>
            <a:ext cx="1009651" cy="600074"/>
          </a:xfrm>
          <a:custGeom>
            <a:avLst/>
            <a:gdLst>
              <a:gd name="connsiteX0" fmla="*/ 652462 w 1066800"/>
              <a:gd name="connsiteY0" fmla="*/ 0 h 633412"/>
              <a:gd name="connsiteX1" fmla="*/ 538162 w 1066800"/>
              <a:gd name="connsiteY1" fmla="*/ 338137 h 633412"/>
              <a:gd name="connsiteX2" fmla="*/ 447675 w 1066800"/>
              <a:gd name="connsiteY2" fmla="*/ 504825 h 633412"/>
              <a:gd name="connsiteX3" fmla="*/ 338137 w 1066800"/>
              <a:gd name="connsiteY3" fmla="*/ 585787 h 633412"/>
              <a:gd name="connsiteX4" fmla="*/ 109537 w 1066800"/>
              <a:gd name="connsiteY4" fmla="*/ 628650 h 633412"/>
              <a:gd name="connsiteX5" fmla="*/ 0 w 1066800"/>
              <a:gd name="connsiteY5" fmla="*/ 633412 h 633412"/>
              <a:gd name="connsiteX6" fmla="*/ 1066800 w 1066800"/>
              <a:gd name="connsiteY6" fmla="*/ 633412 h 633412"/>
              <a:gd name="connsiteX7" fmla="*/ 1000125 w 1066800"/>
              <a:gd name="connsiteY7" fmla="*/ 623887 h 633412"/>
              <a:gd name="connsiteX8" fmla="*/ 900112 w 1066800"/>
              <a:gd name="connsiteY8" fmla="*/ 585787 h 633412"/>
              <a:gd name="connsiteX9" fmla="*/ 847725 w 1066800"/>
              <a:gd name="connsiteY9" fmla="*/ 519112 h 633412"/>
              <a:gd name="connsiteX10" fmla="*/ 800100 w 1066800"/>
              <a:gd name="connsiteY10" fmla="*/ 447675 h 633412"/>
              <a:gd name="connsiteX11" fmla="*/ 738187 w 1066800"/>
              <a:gd name="connsiteY11" fmla="*/ 276225 h 633412"/>
              <a:gd name="connsiteX12" fmla="*/ 652462 w 1066800"/>
              <a:gd name="connsiteY12" fmla="*/ 0 h 63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6800" h="633412">
                <a:moveTo>
                  <a:pt x="652462" y="0"/>
                </a:moveTo>
                <a:lnTo>
                  <a:pt x="538162" y="338137"/>
                </a:lnTo>
                <a:lnTo>
                  <a:pt x="447675" y="504825"/>
                </a:lnTo>
                <a:lnTo>
                  <a:pt x="338137" y="585787"/>
                </a:lnTo>
                <a:lnTo>
                  <a:pt x="109537" y="628650"/>
                </a:lnTo>
                <a:lnTo>
                  <a:pt x="0" y="633412"/>
                </a:lnTo>
                <a:lnTo>
                  <a:pt x="1066800" y="633412"/>
                </a:lnTo>
                <a:lnTo>
                  <a:pt x="1000125" y="623887"/>
                </a:lnTo>
                <a:lnTo>
                  <a:pt x="900112" y="585787"/>
                </a:lnTo>
                <a:lnTo>
                  <a:pt x="847725" y="519112"/>
                </a:lnTo>
                <a:lnTo>
                  <a:pt x="800100" y="447675"/>
                </a:lnTo>
                <a:lnTo>
                  <a:pt x="738187" y="276225"/>
                </a:lnTo>
                <a:lnTo>
                  <a:pt x="652462" y="0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12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NTD – follow-up testing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960804" cy="541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When positive result: genetic consultation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 resolution US: establish GA, multiple fetus, fetal death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Amniocentesis: AFP, </a:t>
            </a:r>
            <a:r>
              <a:rPr lang="en-US" altLang="ko-KR" sz="2600" dirty="0" err="1"/>
              <a:t>AChE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Amniotic AFP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False positive with fetal blood contamination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AFP with </a:t>
            </a:r>
            <a:r>
              <a:rPr lang="en-US" altLang="ko-KR" sz="2600" dirty="0" err="1"/>
              <a:t>AChE</a:t>
            </a:r>
            <a:r>
              <a:rPr lang="en-US" altLang="ko-KR" sz="2600" dirty="0"/>
              <a:t> is actually diagnostic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High res. US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Almost always confirms chemical diagnosis</a:t>
            </a:r>
          </a:p>
        </p:txBody>
      </p:sp>
    </p:spTree>
    <p:extLst>
      <p:ext uri="{BB962C8B-B14F-4D97-AF65-F5344CB8AC3E}">
        <p14:creationId xmlns:p14="http://schemas.microsoft.com/office/powerpoint/2010/main" val="312270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51" y="1361982"/>
            <a:ext cx="5360049" cy="5496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Down syndrome - overview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5135060" cy="553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1:700 prevalence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Extra copy of 21q22.1~22.3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Almost trisomy 21,</a:t>
            </a:r>
            <a:br>
              <a:rPr lang="en-US" altLang="ko-KR" sz="2800" dirty="0"/>
            </a:br>
            <a:r>
              <a:rPr lang="en-US" altLang="ko-KR" sz="2800" dirty="0"/>
              <a:t>5% translocation, 1% mosaic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Phenotype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Mental retardation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Hypotonia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Congenital heart defects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Characteristic face</a:t>
            </a:r>
          </a:p>
        </p:txBody>
      </p:sp>
    </p:spTree>
    <p:extLst>
      <p:ext uri="{BB962C8B-B14F-4D97-AF65-F5344CB8AC3E}">
        <p14:creationId xmlns:p14="http://schemas.microsoft.com/office/powerpoint/2010/main" val="173892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Down syndrome – prenatal screening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142902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AFP is low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Relationship between AFP and T21 is independent of maternal age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uE3 (unconjugated </a:t>
            </a:r>
            <a:r>
              <a:rPr lang="en-US" altLang="ko-KR" sz="2800" dirty="0" err="1"/>
              <a:t>estriol</a:t>
            </a:r>
            <a:r>
              <a:rPr lang="en-US" altLang="ko-KR" sz="2800" dirty="0"/>
              <a:t>) is low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hCG</a:t>
            </a:r>
            <a:r>
              <a:rPr lang="en-US" altLang="ko-KR" sz="2800" dirty="0"/>
              <a:t> is twice as high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Inhibin A is high 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 1988, triple test was introduced.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 late 1990s, inhibin A was introduced.</a:t>
            </a:r>
          </a:p>
        </p:txBody>
      </p:sp>
    </p:spTree>
    <p:extLst>
      <p:ext uri="{BB962C8B-B14F-4D97-AF65-F5344CB8AC3E}">
        <p14:creationId xmlns:p14="http://schemas.microsoft.com/office/powerpoint/2010/main" val="413211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Down syndrome – follow-up testing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619778" cy="3813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When positive result: genetic consultation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Low resolution US: establish gestational age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Karyotyping: the only diagnostic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Karyotyping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Amniocentesis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Risk of fetal loss</a:t>
            </a:r>
          </a:p>
        </p:txBody>
      </p:sp>
    </p:spTree>
    <p:extLst>
      <p:ext uri="{BB962C8B-B14F-4D97-AF65-F5344CB8AC3E}">
        <p14:creationId xmlns:p14="http://schemas.microsoft.com/office/powerpoint/2010/main" val="218269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Edwards syndrome - overview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310836" cy="1212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Nondisjunction during meiosis: trisomy 18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25% in affected: comorbidity of </a:t>
            </a:r>
            <a:r>
              <a:rPr lang="en-US" altLang="ko-KR" sz="2800" dirty="0" err="1"/>
              <a:t>spina</a:t>
            </a:r>
            <a:r>
              <a:rPr lang="en-US" altLang="ko-KR" sz="2800" dirty="0"/>
              <a:t> bifida or </a:t>
            </a:r>
            <a:r>
              <a:rPr lang="en-US" altLang="ko-KR" sz="2800" dirty="0" err="1"/>
              <a:t>omphalocele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166872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Human Pregnancy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441063" cy="4236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To understand role of Lab., in pregnancy care, need to know: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Process of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Embryo development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Fetal growth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Role of placenta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Amniotic fluid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Maternal adaptations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Functional maturation of fetus</a:t>
            </a:r>
          </a:p>
        </p:txBody>
      </p:sp>
    </p:spTree>
    <p:extLst>
      <p:ext uri="{BB962C8B-B14F-4D97-AF65-F5344CB8AC3E}">
        <p14:creationId xmlns:p14="http://schemas.microsoft.com/office/powerpoint/2010/main" val="179614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Edwards syndrome – prenatal screening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3761351" cy="285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AFP, uE3, </a:t>
            </a:r>
            <a:r>
              <a:rPr lang="en-US" altLang="ko-KR" sz="2800" dirty="0" err="1"/>
              <a:t>hCG</a:t>
            </a:r>
            <a:r>
              <a:rPr lang="en-US" altLang="ko-KR" sz="2800" dirty="0"/>
              <a:t> is low</a:t>
            </a: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Median of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AFP = 0.65 </a:t>
            </a:r>
            <a:r>
              <a:rPr lang="en-US" altLang="ko-KR" sz="2800" dirty="0" err="1"/>
              <a:t>MoM</a:t>
            </a:r>
            <a:endParaRPr lang="en-US" altLang="ko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uE3 = 0.43 </a:t>
            </a:r>
            <a:r>
              <a:rPr lang="en-US" altLang="ko-KR" sz="2800" dirty="0" err="1"/>
              <a:t>MoM</a:t>
            </a:r>
            <a:endParaRPr lang="en-US" altLang="ko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hCG</a:t>
            </a:r>
            <a:r>
              <a:rPr lang="en-US" altLang="ko-KR" sz="2800" dirty="0"/>
              <a:t> = 0.36 </a:t>
            </a:r>
            <a:r>
              <a:rPr lang="en-US" altLang="ko-KR" sz="2800" dirty="0" err="1"/>
              <a:t>MoM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40562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Edwards syndrome – follow-up testing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317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When positive result: genetic consultation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Sonography: not recommended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Aminocentesis</a:t>
            </a:r>
            <a:r>
              <a:rPr lang="en-US" altLang="ko-KR" sz="2600" dirty="0"/>
              <a:t> or CVS</a:t>
            </a:r>
          </a:p>
        </p:txBody>
      </p:sp>
    </p:spTree>
    <p:extLst>
      <p:ext uri="{BB962C8B-B14F-4D97-AF65-F5344CB8AC3E}">
        <p14:creationId xmlns:p14="http://schemas.microsoft.com/office/powerpoint/2010/main" val="11102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Smith-</a:t>
            </a:r>
            <a:r>
              <a:rPr lang="en-US" altLang="ko-KR" sz="3200" b="1" dirty="0" err="1">
                <a:solidFill>
                  <a:srgbClr val="8A3CC4"/>
                </a:solidFill>
              </a:rPr>
              <a:t>Lemil</a:t>
            </a:r>
            <a:r>
              <a:rPr lang="en-US" altLang="ko-KR" sz="3200" b="1" dirty="0">
                <a:solidFill>
                  <a:srgbClr val="8A3CC4"/>
                </a:solidFill>
              </a:rPr>
              <a:t>-</a:t>
            </a:r>
            <a:r>
              <a:rPr lang="en-US" altLang="ko-KR" sz="3200" b="1" dirty="0" err="1">
                <a:solidFill>
                  <a:srgbClr val="8A3CC4"/>
                </a:solidFill>
              </a:rPr>
              <a:t>Optiz</a:t>
            </a:r>
            <a:r>
              <a:rPr lang="en-US" altLang="ko-KR" sz="3200" b="1" dirty="0">
                <a:solidFill>
                  <a:srgbClr val="8A3CC4"/>
                </a:solidFill>
              </a:rPr>
              <a:t> syndrome – overview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6646371" cy="5071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Due to defect of cholesterol synthesis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Autosomal recessive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1:100,000 prevalence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Autism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Self-injury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Hyperactive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Cleft lip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Microcephaly</a:t>
            </a:r>
          </a:p>
        </p:txBody>
      </p:sp>
    </p:spTree>
    <p:extLst>
      <p:ext uri="{BB962C8B-B14F-4D97-AF65-F5344CB8AC3E}">
        <p14:creationId xmlns:p14="http://schemas.microsoft.com/office/powerpoint/2010/main" val="126343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Smith-</a:t>
            </a:r>
            <a:r>
              <a:rPr lang="en-US" altLang="ko-KR" sz="3200" b="1" dirty="0" err="1">
                <a:solidFill>
                  <a:srgbClr val="8A3CC4"/>
                </a:solidFill>
              </a:rPr>
              <a:t>Lemil</a:t>
            </a:r>
            <a:r>
              <a:rPr lang="en-US" altLang="ko-KR" sz="3200" b="1" dirty="0">
                <a:solidFill>
                  <a:srgbClr val="8A3CC4"/>
                </a:solidFill>
              </a:rPr>
              <a:t>-</a:t>
            </a:r>
            <a:r>
              <a:rPr lang="en-US" altLang="ko-KR" sz="3200" b="1" dirty="0" err="1">
                <a:solidFill>
                  <a:srgbClr val="8A3CC4"/>
                </a:solidFill>
              </a:rPr>
              <a:t>Optiz</a:t>
            </a:r>
            <a:r>
              <a:rPr lang="en-US" altLang="ko-KR" sz="3200" b="1" dirty="0">
                <a:solidFill>
                  <a:srgbClr val="8A3CC4"/>
                </a:solidFill>
              </a:rPr>
              <a:t> syndrome – prenatal screening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3472041" cy="285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AFP, </a:t>
            </a:r>
            <a:r>
              <a:rPr lang="en-US" altLang="ko-KR" sz="2800" dirty="0" err="1"/>
              <a:t>hCG</a:t>
            </a:r>
            <a:r>
              <a:rPr lang="en-US" altLang="ko-KR" sz="2800" dirty="0"/>
              <a:t> is low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AFP: 0.72 </a:t>
            </a:r>
            <a:r>
              <a:rPr lang="en-US" altLang="ko-KR" sz="2800" dirty="0" err="1"/>
              <a:t>MoM</a:t>
            </a:r>
            <a:endParaRPr lang="en-US" altLang="ko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hCG</a:t>
            </a:r>
            <a:r>
              <a:rPr lang="en-US" altLang="ko-KR" sz="2800" dirty="0"/>
              <a:t>: 0.76 </a:t>
            </a:r>
            <a:r>
              <a:rPr lang="en-US" altLang="ko-KR" sz="2800" dirty="0" err="1"/>
              <a:t>MoM</a:t>
            </a: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uE3 is very low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0.21 </a:t>
            </a:r>
            <a:r>
              <a:rPr lang="en-US" altLang="ko-KR" sz="2600" dirty="0" err="1"/>
              <a:t>MoM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3831575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Smith-</a:t>
            </a:r>
            <a:r>
              <a:rPr lang="en-US" altLang="ko-KR" sz="3200" b="1" dirty="0" err="1">
                <a:solidFill>
                  <a:srgbClr val="8A3CC4"/>
                </a:solidFill>
              </a:rPr>
              <a:t>Lemil</a:t>
            </a:r>
            <a:r>
              <a:rPr lang="en-US" altLang="ko-KR" sz="3200" b="1" dirty="0">
                <a:solidFill>
                  <a:srgbClr val="8A3CC4"/>
                </a:solidFill>
              </a:rPr>
              <a:t>-</a:t>
            </a:r>
            <a:r>
              <a:rPr lang="en-US" altLang="ko-KR" sz="3200" b="1" dirty="0" err="1">
                <a:solidFill>
                  <a:srgbClr val="8A3CC4"/>
                </a:solidFill>
              </a:rPr>
              <a:t>Optiz</a:t>
            </a:r>
            <a:r>
              <a:rPr lang="en-US" altLang="ko-KR" sz="3200" b="1" dirty="0">
                <a:solidFill>
                  <a:srgbClr val="8A3CC4"/>
                </a:solidFill>
              </a:rPr>
              <a:t> syndrome – follow-up testing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505003" cy="2733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When positive result: genetic consultation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Amniocentesis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Amniocentesis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Elevated 7-dehydrocholesterol is diagnostic</a:t>
            </a:r>
          </a:p>
        </p:txBody>
      </p:sp>
    </p:spTree>
    <p:extLst>
      <p:ext uri="{BB962C8B-B14F-4D97-AF65-F5344CB8AC3E}">
        <p14:creationId xmlns:p14="http://schemas.microsoft.com/office/powerpoint/2010/main" val="2068651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Newer Screening Algorithms – 1</a:t>
            </a:r>
            <a:r>
              <a:rPr lang="en-US" altLang="ko-KR" sz="3200" b="1" baseline="30000" dirty="0">
                <a:solidFill>
                  <a:srgbClr val="8A3CC4"/>
                </a:solidFill>
              </a:rPr>
              <a:t>st</a:t>
            </a:r>
            <a:r>
              <a:rPr lang="en-US" altLang="ko-KR" sz="3200" b="1" dirty="0">
                <a:solidFill>
                  <a:srgbClr val="8A3CC4"/>
                </a:solidFill>
              </a:rPr>
              <a:t> trimester combined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1211146" cy="537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T21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PAPP-A (pregnancy-associated plasma protein-A): low, 0.4-0.5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hCG</a:t>
            </a:r>
            <a:r>
              <a:rPr lang="en-US" altLang="ko-KR" sz="2600" dirty="0"/>
              <a:t>: high, 1.7-2.2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Nuchal translucency: high, 2.0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60% detection rate, 5% false-positive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T18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NT: high, 3.2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PAPP-A: low, 0.18 </a:t>
            </a:r>
            <a:r>
              <a:rPr lang="en-US" altLang="ko-KR" sz="2600" dirty="0" err="1"/>
              <a:t>MoM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hCG</a:t>
            </a:r>
            <a:r>
              <a:rPr lang="en-US" altLang="ko-KR" sz="2600" dirty="0"/>
              <a:t>: low, 0.28 </a:t>
            </a:r>
            <a:r>
              <a:rPr lang="en-US" altLang="ko-KR" sz="2600" dirty="0" err="1"/>
              <a:t>MoM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3477718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Newer Screening Algorithms – 1</a:t>
            </a:r>
            <a:r>
              <a:rPr lang="en-US" altLang="ko-KR" sz="3200" b="1" baseline="30000" dirty="0">
                <a:solidFill>
                  <a:srgbClr val="8A3CC4"/>
                </a:solidFill>
              </a:rPr>
              <a:t>st</a:t>
            </a:r>
            <a:r>
              <a:rPr lang="en-US" altLang="ko-KR" sz="3200" b="1" dirty="0">
                <a:solidFill>
                  <a:srgbClr val="8A3CC4"/>
                </a:solidFill>
              </a:rPr>
              <a:t> trimester combined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045827" cy="2733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Limitations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Not enough power with serum/US alone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Detection and false-positive rate is vary with GA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NT is relatively expensive and not provided in many regions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 test is still needed (AFP)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51" y="3462023"/>
            <a:ext cx="4846749" cy="33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3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Newer Screening Algorithms – integrated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4831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Avoid almost limitation of 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trimester combined test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NT &amp; PAPP-A is measured in 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trimester but interpret in 2</a:t>
            </a:r>
            <a:r>
              <a:rPr lang="en-US" altLang="ko-KR" sz="2800" baseline="30000" dirty="0"/>
              <a:t>nd</a:t>
            </a: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 2</a:t>
            </a:r>
            <a:r>
              <a:rPr lang="en-US" altLang="ko-KR" sz="2800" baseline="30000" dirty="0"/>
              <a:t>nd</a:t>
            </a:r>
            <a:r>
              <a:rPr lang="en-US" altLang="ko-KR" sz="2800" dirty="0"/>
              <a:t> trimester,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Do quadruple test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All six tests combined into single risk estimate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Low false-positive rate, less amniocentesis, less fetal loss / </a:t>
            </a:r>
            <a:r>
              <a:rPr lang="en-US" altLang="ko-KR" sz="2600" dirty="0" err="1"/>
              <a:t>Dx</a:t>
            </a:r>
            <a:r>
              <a:rPr lang="en-US" altLang="ko-KR" sz="2600" dirty="0"/>
              <a:t>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Sequential integrated test vs. Contingent screening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Highest risk of T21 (</a:t>
            </a:r>
            <a:r>
              <a:rPr lang="ko-KR" altLang="en-US" sz="2600" dirty="0"/>
              <a:t>≥</a:t>
            </a:r>
            <a:r>
              <a:rPr lang="en-US" altLang="ko-KR" sz="2600" dirty="0"/>
              <a:t>1:25) undergo further w/u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Others undergo 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 screening</a:t>
            </a:r>
          </a:p>
        </p:txBody>
      </p:sp>
    </p:spTree>
    <p:extLst>
      <p:ext uri="{BB962C8B-B14F-4D97-AF65-F5344CB8AC3E}">
        <p14:creationId xmlns:p14="http://schemas.microsoft.com/office/powerpoint/2010/main" val="201843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Newer Screening Algorithms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1" y="1574686"/>
            <a:ext cx="11002674" cy="37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37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Newer Screening Algorithms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7221"/>
          <a:stretch/>
        </p:blipFill>
        <p:spPr>
          <a:xfrm>
            <a:off x="1785044" y="943593"/>
            <a:ext cx="8548888" cy="5696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2838" t="942" r="5005" b="60409"/>
          <a:stretch/>
        </p:blipFill>
        <p:spPr>
          <a:xfrm>
            <a:off x="7892145" y="707570"/>
            <a:ext cx="1894114" cy="23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Placenta - overview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6871946" cy="3853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Primary link between fetus and mother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Functions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Separation of circulation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Supply nutrients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Eliminate wastes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Produces hormones</a:t>
            </a:r>
          </a:p>
        </p:txBody>
      </p:sp>
    </p:spTree>
    <p:extLst>
      <p:ext uri="{BB962C8B-B14F-4D97-AF65-F5344CB8AC3E}">
        <p14:creationId xmlns:p14="http://schemas.microsoft.com/office/powerpoint/2010/main" val="2020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for Factors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032729" cy="483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Screening test are optimal when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Compared with similar other woman in many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Many aspects include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Gestational age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Maternal weight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Race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IDDM (insulin-dependent DM)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Multiple pregnancy</a:t>
            </a:r>
          </a:p>
        </p:txBody>
      </p:sp>
    </p:spTree>
    <p:extLst>
      <p:ext uri="{BB962C8B-B14F-4D97-AF65-F5344CB8AC3E}">
        <p14:creationId xmlns:p14="http://schemas.microsoft.com/office/powerpoint/2010/main" val="3632140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for Factors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032729" cy="483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Screening test are optimal when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Compared with similar other woman in many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Many aspects include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Gestational age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Maternal weight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Race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IDDM (insulin-dependent DM)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Multiple pregnancy</a:t>
            </a:r>
          </a:p>
        </p:txBody>
      </p:sp>
    </p:spTree>
    <p:extLst>
      <p:ext uri="{BB962C8B-B14F-4D97-AF65-F5344CB8AC3E}">
        <p14:creationId xmlns:p14="http://schemas.microsoft.com/office/powerpoint/2010/main" val="2744451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Maternal Weight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6001643" cy="5432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Increase of maternal weight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Concentration of analyte values</a:t>
            </a:r>
            <a:br>
              <a:rPr lang="en-US" altLang="ko-Kore-KR" sz="2600" dirty="0"/>
            </a:br>
            <a:r>
              <a:rPr lang="en-US" altLang="ko-Kore-KR" sz="2600" dirty="0"/>
              <a:t>is decreased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Because dilution with</a:t>
            </a:r>
            <a:br>
              <a:rPr lang="en-US" altLang="ko-KR" sz="2600" dirty="0"/>
            </a:br>
            <a:r>
              <a:rPr lang="en-US" altLang="ko-KR" sz="2600" dirty="0"/>
              <a:t>increased maternal blood volume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Weight effects are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Significant for AFP, </a:t>
            </a:r>
            <a:r>
              <a:rPr lang="en-US" altLang="ko-Kore-KR" sz="2600" dirty="0" err="1"/>
              <a:t>hCG</a:t>
            </a:r>
            <a:r>
              <a:rPr lang="en-US" altLang="ko-Kore-KR" sz="2600" dirty="0"/>
              <a:t>,</a:t>
            </a:r>
            <a:br>
              <a:rPr lang="en-US" altLang="ko-Kore-KR" sz="2600" dirty="0"/>
            </a:br>
            <a:r>
              <a:rPr lang="en-US" altLang="ko-Kore-KR" sz="2600" dirty="0"/>
              <a:t>inhibin A, PAPP-A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Less for uE3.</a:t>
            </a:r>
            <a:endParaRPr lang="en-US" altLang="ko-KR" sz="2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D964A-9BAB-B145-B9D7-71A3BDC9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54" y="1180780"/>
            <a:ext cx="5223650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Maternal Race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6790962" cy="475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African-American vs. Caucasian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10~15% higher AFP, </a:t>
            </a:r>
            <a:r>
              <a:rPr lang="en-US" altLang="ko-KR" sz="2600" dirty="0" err="1"/>
              <a:t>hCG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Similar uE3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Asians (O’Brien JE, et al)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Higher AFP than Caucasian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Higher </a:t>
            </a:r>
            <a:r>
              <a:rPr lang="en-US" altLang="ko-KR" sz="2600" dirty="0" err="1"/>
              <a:t>hCG</a:t>
            </a:r>
            <a:r>
              <a:rPr lang="en-US" altLang="ko-KR" sz="2600" dirty="0"/>
              <a:t>, uE3 than Caucasian, Black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>
              <a:lnSpc>
                <a:spcPct val="130000"/>
              </a:lnSpc>
            </a:pP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278291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Maternal Race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869771" cy="4396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How to adjust?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Method 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Calculate MoM using the known other ethnical median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Divide calculated MoM by a factor between two populations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Method B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Calculate separate sets of medians using raw data</a:t>
            </a:r>
          </a:p>
        </p:txBody>
      </p:sp>
    </p:spTree>
    <p:extLst>
      <p:ext uri="{BB962C8B-B14F-4D97-AF65-F5344CB8AC3E}">
        <p14:creationId xmlns:p14="http://schemas.microsoft.com/office/powerpoint/2010/main" val="202301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Maternal Race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869771" cy="4396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How to adjust?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Method 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Calculate MoM using the known other ethnical median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Divide calculated MoM by a factor between two populations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Method B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Calculate separate sets of medians using raw data</a:t>
            </a:r>
          </a:p>
        </p:txBody>
      </p:sp>
    </p:spTree>
    <p:extLst>
      <p:ext uri="{BB962C8B-B14F-4D97-AF65-F5344CB8AC3E}">
        <p14:creationId xmlns:p14="http://schemas.microsoft.com/office/powerpoint/2010/main" val="2337955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IDDM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8644611" cy="3795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Affects on AFP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Type I DM: 20% lower than normal in 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Type II DM: lower than normal in 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After weight correction: ongoing dispute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Affects on uE3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Lower than normal in 2</a:t>
            </a:r>
            <a:r>
              <a:rPr lang="en-US" altLang="ko-KR" sz="2600" baseline="30000" dirty="0"/>
              <a:t>nd</a:t>
            </a:r>
            <a:r>
              <a:rPr lang="en-US" altLang="ko-KR" sz="2600" dirty="0"/>
              <a:t> trimester</a:t>
            </a:r>
          </a:p>
        </p:txBody>
      </p:sp>
    </p:spTree>
    <p:extLst>
      <p:ext uri="{BB962C8B-B14F-4D97-AF65-F5344CB8AC3E}">
        <p14:creationId xmlns:p14="http://schemas.microsoft.com/office/powerpoint/2010/main" val="41799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Twin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556929" cy="3195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Problems with spina bifida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AFP is twice than singleton when twin pregnancies (=2.0 MoM)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MoM of affected singleton = 3.5 MoM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One affected, one unaffected = 4.5 MoM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AFP distribution of affected and unaffected is less apart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Screening performance will not be effective</a:t>
            </a:r>
          </a:p>
        </p:txBody>
      </p:sp>
    </p:spTree>
    <p:extLst>
      <p:ext uri="{BB962C8B-B14F-4D97-AF65-F5344CB8AC3E}">
        <p14:creationId xmlns:p14="http://schemas.microsoft.com/office/powerpoint/2010/main" val="429024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Twin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594451" cy="3391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Problems with Down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Distribution of analyte is well known for 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Affected singleton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Unaffected singleton, twin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Unknown for affected twin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Zygosity makes problem complex</a:t>
            </a:r>
          </a:p>
        </p:txBody>
      </p:sp>
    </p:spTree>
    <p:extLst>
      <p:ext uri="{BB962C8B-B14F-4D97-AF65-F5344CB8AC3E}">
        <p14:creationId xmlns:p14="http://schemas.microsoft.com/office/powerpoint/2010/main" val="346455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Twin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623660" cy="4951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Overall, only risk approximation is possible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By dividing the MoM value by median of unaffected twin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Adjusted with other results to get a fetus-specific risk.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Singleton cut offs are applied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Through this,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Can rank pregnancy by its risk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Similar screening positive rate with singleton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However, </a:t>
            </a:r>
            <a:r>
              <a:rPr lang="en-US" altLang="ko-Kore-KR" sz="2800" dirty="0"/>
              <a:t>may not be correct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756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38" y="337046"/>
            <a:ext cx="4634329" cy="5146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Placenta - hormones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536102" cy="445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Major hormones of placenta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hCG</a:t>
            </a:r>
            <a:r>
              <a:rPr lang="en-US" altLang="ko-KR" sz="2600" dirty="0"/>
              <a:t> (human chorionic gonadotropin)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hPL</a:t>
            </a:r>
            <a:r>
              <a:rPr lang="en-US" altLang="ko-KR" sz="2600" dirty="0"/>
              <a:t> (human placental </a:t>
            </a:r>
            <a:r>
              <a:rPr lang="en-US" altLang="ko-KR" sz="2600" dirty="0" err="1"/>
              <a:t>lactogen</a:t>
            </a:r>
            <a:r>
              <a:rPr lang="en-US" altLang="ko-KR" sz="2600" dirty="0"/>
              <a:t>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Hormone production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Increase in proportion to placental mass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Also increase in maternal serum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Except </a:t>
            </a:r>
            <a:r>
              <a:rPr lang="en-US" altLang="ko-KR" sz="2800" dirty="0" err="1"/>
              <a:t>hCG</a:t>
            </a:r>
            <a:r>
              <a:rPr lang="en-US" altLang="ko-KR" sz="2800" dirty="0"/>
              <a:t>, peak in 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trimester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39199" y="2209800"/>
            <a:ext cx="2188029" cy="5116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10599" y="701778"/>
            <a:ext cx="1676401" cy="10399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556169" y="4169228"/>
            <a:ext cx="2762553" cy="5116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Adjustments – ART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8261942" cy="5432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IVF (In vitro fertilization)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Twice screening positive rate in Down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Lower: uE3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Higher: </a:t>
            </a:r>
            <a:r>
              <a:rPr lang="en-US" altLang="ko-KR" sz="2600" dirty="0" err="1"/>
              <a:t>hCG</a:t>
            </a:r>
            <a:r>
              <a:rPr lang="en-US" altLang="ko-KR" sz="2600" dirty="0"/>
              <a:t>, inhibin 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IVF with oocyte donation has different patterns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Higher: AFP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Lower: inhibin 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Correction MoM is required</a:t>
            </a:r>
          </a:p>
        </p:txBody>
      </p:sp>
    </p:spTree>
    <p:extLst>
      <p:ext uri="{BB962C8B-B14F-4D97-AF65-F5344CB8AC3E}">
        <p14:creationId xmlns:p14="http://schemas.microsoft.com/office/powerpoint/2010/main" val="241018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in Quality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1393632" cy="395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MoM is an interpretative unit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corrected value for factors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Most common cause of poor performance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Wrong median values were used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Ensuring accurate median values is the most important role of Lab.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392588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848722" cy="5552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The most powerful method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Get data from population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to calculate detection rate (true positive in positive results)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to calculate screen positive rate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Obtaining detection rate is difficult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Outcomes of all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Sufficient number of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Thus, IPR is alternatively used</a:t>
            </a:r>
          </a:p>
        </p:txBody>
      </p:sp>
    </p:spTree>
    <p:extLst>
      <p:ext uri="{BB962C8B-B14F-4D97-AF65-F5344CB8AC3E}">
        <p14:creationId xmlns:p14="http://schemas.microsoft.com/office/powerpoint/2010/main" val="2437839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3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Initial positive rate (IPR)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The proportion of women above a specified AFP MoM (for NTD)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The proportion of women above a specified risk cutoff (for T21)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Usage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Are median appropriate?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With inappropriate median, IPR will shift up/downward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2892834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Establishing Median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5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Important mission of screening Lab.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Establish median values for each analyte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Validate median from other sources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Have a limit of allowance of grand </a:t>
            </a:r>
            <a:r>
              <a:rPr lang="en-US" altLang="ko-Kore-KR" sz="2600" dirty="0" err="1"/>
              <a:t>MoM</a:t>
            </a:r>
            <a:r>
              <a:rPr lang="en-US" altLang="ko-Kore-KR" sz="2600" dirty="0"/>
              <a:t>, Take part proficiency test</a:t>
            </a: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Median values are differed even 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measured in same patients, same proficiency test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by analyte, by assays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Median values are not interchangeable among reagent sets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Must be routinely monitored and updated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using at least 100 cases per week of gestation (impossible!)</a:t>
            </a:r>
          </a:p>
        </p:txBody>
      </p:sp>
    </p:spTree>
    <p:extLst>
      <p:ext uri="{BB962C8B-B14F-4D97-AF65-F5344CB8AC3E}">
        <p14:creationId xmlns:p14="http://schemas.microsoft.com/office/powerpoint/2010/main" val="2255411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If first time to establish median value - 1</a:t>
            </a:r>
            <a:r>
              <a:rPr lang="en-US" altLang="ko-KR" sz="3200" b="1" baseline="30000" dirty="0">
                <a:solidFill>
                  <a:srgbClr val="8A3CC4"/>
                </a:solidFill>
              </a:rPr>
              <a:t>st</a:t>
            </a:r>
            <a:r>
              <a:rPr lang="en-US" altLang="ko-KR" sz="3200" b="1" dirty="0">
                <a:solidFill>
                  <a:srgbClr val="8A3CC4"/>
                </a:solidFill>
              </a:rPr>
              <a:t> alternative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581534" cy="1711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Obtain measurements on 300 to 500 patient specimens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Derive median values for each week of gestation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To fit observed data, use weighted regression analysis</a:t>
            </a:r>
            <a:endParaRPr lang="en-US" altLang="ko-KR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4398DB-CB87-F74B-8641-48591831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3001681"/>
            <a:ext cx="11083636" cy="36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7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166AB2-1802-6545-8D51-3FCCA5E47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9" y="364914"/>
            <a:ext cx="5071062" cy="61281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2674C1-7E62-D248-8C79-BE2E5D76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64" y="364914"/>
            <a:ext cx="5300868" cy="61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8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If first time to establish median value – 2</a:t>
            </a:r>
            <a:r>
              <a:rPr lang="en-US" altLang="ko-KR" sz="3200" b="1" baseline="30000" dirty="0">
                <a:solidFill>
                  <a:srgbClr val="8A3CC4"/>
                </a:solidFill>
              </a:rPr>
              <a:t>nd</a:t>
            </a:r>
            <a:r>
              <a:rPr lang="en-US" altLang="ko-KR" sz="3200" b="1" dirty="0">
                <a:solidFill>
                  <a:srgbClr val="8A3CC4"/>
                </a:solidFill>
              </a:rPr>
              <a:t> alternative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1062131" cy="3213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Share reliable median values from other laboratory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Each Lab. measures 25~50 specimens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Compare using linear regression among Labs to establish relationship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Use regression equation to get sets of medians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Medians are used temporarily until 1</a:t>
            </a:r>
            <a:r>
              <a:rPr lang="en-US" altLang="ko-KR" sz="2600" baseline="30000" dirty="0"/>
              <a:t>st</a:t>
            </a:r>
            <a:r>
              <a:rPr lang="en-US" altLang="ko-KR" sz="2600" dirty="0"/>
              <a:t> methods available</a:t>
            </a:r>
          </a:p>
        </p:txBody>
      </p:sp>
    </p:spTree>
    <p:extLst>
      <p:ext uri="{BB962C8B-B14F-4D97-AF65-F5344CB8AC3E}">
        <p14:creationId xmlns:p14="http://schemas.microsoft.com/office/powerpoint/2010/main" val="2996044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8A3CC4"/>
                </a:solidFill>
              </a:rPr>
              <a:t>If update median values</a:t>
            </a:r>
            <a:endParaRPr lang="ko-KR" altLang="en-US" sz="3200" b="1" dirty="0">
              <a:solidFill>
                <a:srgbClr val="8A3C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7009163" cy="3951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Established by regression analysis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Using values of same patient specimens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Periodic adjustment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Select similar population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Check consistency of result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3180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- NTD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Validate new median using IPR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If the IPR is within range, new median is appropriate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Continuous IPR monitoring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LOT change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Reagent deterioration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Poor technical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333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Placenta - hormones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99729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hCG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Maintaining the corpus luteum </a:t>
            </a:r>
            <a:r>
              <a:rPr lang="ko-KR" altLang="en-US" sz="2600" dirty="0"/>
              <a:t>→ </a:t>
            </a:r>
            <a:r>
              <a:rPr lang="en-US" altLang="ko-KR" sz="2600" dirty="0"/>
              <a:t>prevents menstruation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hPL</a:t>
            </a:r>
            <a:endParaRPr lang="en-US" altLang="ko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Preparing the mammary glands for breast milk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Placental steroids (</a:t>
            </a:r>
            <a:r>
              <a:rPr lang="en-US" altLang="ko-KR" sz="2600" dirty="0"/>
              <a:t>Estrogen, progesterone, …)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Endometrium development, uterine growth &amp; blood supply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Preparation of uterus for labor</a:t>
            </a:r>
          </a:p>
        </p:txBody>
      </p:sp>
    </p:spTree>
    <p:extLst>
      <p:ext uri="{BB962C8B-B14F-4D97-AF65-F5344CB8AC3E}">
        <p14:creationId xmlns:p14="http://schemas.microsoft.com/office/powerpoint/2010/main" val="3241739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- NTD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If so, how large change in IPR is significance?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 one knows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Affecting factors: GA, and external factors…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Usually,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10% (or 7%) of changes in measured value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50% (or 25%) of changes in IPR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Need to be recalculated</a:t>
            </a:r>
          </a:p>
        </p:txBody>
      </p:sp>
    </p:spTree>
    <p:extLst>
      <p:ext uri="{BB962C8B-B14F-4D97-AF65-F5344CB8AC3E}">
        <p14:creationId xmlns:p14="http://schemas.microsoft.com/office/powerpoint/2010/main" val="2262293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– Down syndrome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IPR is influenced by each assay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Cannot figure out which assay is problematic with wrong IPR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 specific IPR monitoring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If significant change is observed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e.g.) elevated IPR, decrease of median </a:t>
            </a:r>
            <a:r>
              <a:rPr lang="en-US" altLang="ko-Kore-KR" sz="2600" dirty="0" err="1"/>
              <a:t>MoM</a:t>
            </a:r>
            <a:r>
              <a:rPr lang="en-US" altLang="ko-Kore-KR" sz="2600" dirty="0"/>
              <a:t> for uE3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If check QC material, followed by same result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New sets of median for uE3 need to be recalculated</a:t>
            </a:r>
          </a:p>
        </p:txBody>
      </p:sp>
    </p:spTree>
    <p:extLst>
      <p:ext uri="{BB962C8B-B14F-4D97-AF65-F5344CB8AC3E}">
        <p14:creationId xmlns:p14="http://schemas.microsoft.com/office/powerpoint/2010/main" val="779679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– Down syndrome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Maintain 10% (or 7%) of 1.0 </a:t>
            </a:r>
            <a:r>
              <a:rPr lang="en-US" altLang="ko-Kore-KR" sz="2800" dirty="0" err="1"/>
              <a:t>MoM</a:t>
            </a: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IPR for Down syndrome is 5%, generally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Affecting factors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Type of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Cutoffs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Maternal age distribution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Gestational age (LMP or by US)</a:t>
            </a:r>
          </a:p>
        </p:txBody>
      </p:sp>
    </p:spTree>
    <p:extLst>
      <p:ext uri="{BB962C8B-B14F-4D97-AF65-F5344CB8AC3E}">
        <p14:creationId xmlns:p14="http://schemas.microsoft.com/office/powerpoint/2010/main" val="9540364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– NT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1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Performed at multiple locations, by many individuals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Similar situations such as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Different assay and reagent lot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Different Lab.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Uniform screening results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To ensure uniformity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Training and certification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2683070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Epidemiologic Monitoring – NT measurements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Role of Labs.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Establish, monitor median NT data</a:t>
            </a:r>
            <a:br>
              <a:rPr lang="en-US" altLang="ko-Kore-KR" sz="2600" dirty="0"/>
            </a:br>
            <a:r>
              <a:rPr lang="en-US" altLang="ko-Kore-KR" sz="2600" dirty="0"/>
              <a:t>for each sonographers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By regression analysis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Should fit log-linear regression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Criteria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Normalized NT data should center at median of 1.0 </a:t>
            </a:r>
            <a:r>
              <a:rPr lang="en-US" altLang="ko-Kore-KR" sz="2600" dirty="0" err="1"/>
              <a:t>MoM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SD of log </a:t>
            </a:r>
            <a:r>
              <a:rPr lang="en-US" altLang="ko-Kore-KR" sz="2600" dirty="0" err="1"/>
              <a:t>MoM</a:t>
            </a:r>
            <a:r>
              <a:rPr lang="en-US" altLang="ko-Kore-KR" sz="2600" dirty="0"/>
              <a:t> is within range of 0.1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Rate of increase is 25%, each week (10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~13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487" y="1012274"/>
            <a:ext cx="3779760" cy="38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01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Laboratory Tests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90267"/>
              </p:ext>
            </p:extLst>
          </p:nvPr>
        </p:nvGraphicFramePr>
        <p:xfrm>
          <a:off x="6324592" y="70709"/>
          <a:ext cx="5769429" cy="296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393">
                  <a:extLst>
                    <a:ext uri="{9D8B030D-6E8A-4147-A177-3AD203B41FA5}">
                      <a16:colId xmlns:a16="http://schemas.microsoft.com/office/drawing/2014/main" val="2136049680"/>
                    </a:ext>
                  </a:extLst>
                </a:gridCol>
                <a:gridCol w="743062">
                  <a:extLst>
                    <a:ext uri="{9D8B030D-6E8A-4147-A177-3AD203B41FA5}">
                      <a16:colId xmlns:a16="http://schemas.microsoft.com/office/drawing/2014/main" val="2352835572"/>
                    </a:ext>
                  </a:extLst>
                </a:gridCol>
                <a:gridCol w="743062">
                  <a:extLst>
                    <a:ext uri="{9D8B030D-6E8A-4147-A177-3AD203B41FA5}">
                      <a16:colId xmlns:a16="http://schemas.microsoft.com/office/drawing/2014/main" val="1775805354"/>
                    </a:ext>
                  </a:extLst>
                </a:gridCol>
                <a:gridCol w="743062">
                  <a:extLst>
                    <a:ext uri="{9D8B030D-6E8A-4147-A177-3AD203B41FA5}">
                      <a16:colId xmlns:a16="http://schemas.microsoft.com/office/drawing/2014/main" val="2665387933"/>
                    </a:ext>
                  </a:extLst>
                </a:gridCol>
                <a:gridCol w="1353850">
                  <a:extLst>
                    <a:ext uri="{9D8B030D-6E8A-4147-A177-3AD203B41FA5}">
                      <a16:colId xmlns:a16="http://schemas.microsoft.com/office/drawing/2014/main" val="1906849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345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NTD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345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T21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345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T18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3459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Trimester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345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7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AFP Only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Combined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27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56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Quad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1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Integrated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&amp; 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Serum Integrated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&amp; 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69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Sequential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&amp; 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30401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712219"/>
              </p:ext>
            </p:extLst>
          </p:nvPr>
        </p:nvGraphicFramePr>
        <p:xfrm>
          <a:off x="181423" y="3075170"/>
          <a:ext cx="9931402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3823">
                  <a:extLst>
                    <a:ext uri="{9D8B030D-6E8A-4147-A177-3AD203B41FA5}">
                      <a16:colId xmlns:a16="http://schemas.microsoft.com/office/drawing/2014/main" val="2048690023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2127694666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2072826934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437367384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925745066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118858979"/>
                    </a:ext>
                  </a:extLst>
                </a:gridCol>
                <a:gridCol w="1201938">
                  <a:extLst>
                    <a:ext uri="{9D8B030D-6E8A-4147-A177-3AD203B41FA5}">
                      <a16:colId xmlns:a16="http://schemas.microsoft.com/office/drawing/2014/main" val="3425952502"/>
                    </a:ext>
                  </a:extLst>
                </a:gridCol>
                <a:gridCol w="1305951">
                  <a:extLst>
                    <a:ext uri="{9D8B030D-6E8A-4147-A177-3AD203B41FA5}">
                      <a16:colId xmlns:a16="http://schemas.microsoft.com/office/drawing/2014/main" val="390914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AFP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hCG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uE3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Inhibin</a:t>
                      </a:r>
                      <a:r>
                        <a:rPr lang="en-US" altLang="ko-KR" baseline="0" dirty="0"/>
                        <a:t> 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PAPP-A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Trimester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2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Combined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8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54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Quad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2235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Integrated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45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3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Serum Integrated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1839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78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Sequential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268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u="none" strike="noStrike" kern="1200" baseline="0" dirty="0"/>
                        <a:t>✔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78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Purpose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Detect pregnancy (and ectopic, molar)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Down syndrome, trisomy 18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Follow-up for </a:t>
            </a:r>
            <a:r>
              <a:rPr lang="en-US" altLang="ko-Kore-KR" sz="2600" dirty="0" err="1"/>
              <a:t>hCG</a:t>
            </a:r>
            <a:r>
              <a:rPr lang="en-US" altLang="ko-Kore-KR" sz="2600" dirty="0"/>
              <a:t> producing cancer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Glycoprotein, protein core with carbohydrate side chains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αβ subunits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Dimeric active form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02" y="4902925"/>
            <a:ext cx="2684428" cy="1589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97" y="4829338"/>
            <a:ext cx="2752835" cy="1737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492854"/>
            <a:ext cx="12192000" cy="3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127" y="1004923"/>
            <a:ext cx="2861605" cy="31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46" y="2056388"/>
            <a:ext cx="3849656" cy="4575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Composition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ore-KR" sz="2600" dirty="0"/>
              <a:t>-H(</a:t>
            </a:r>
            <a:r>
              <a:rPr lang="en-US" altLang="ko-Kore-KR" sz="2600" dirty="0" err="1"/>
              <a:t>hyperglycosylated</a:t>
            </a:r>
            <a:r>
              <a:rPr lang="en-US" altLang="ko-Kore-KR" sz="2600" dirty="0"/>
              <a:t>): decrease after 4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ore-KR" sz="2600" dirty="0"/>
              <a:t>: Predominant after 4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Types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hCGn</a:t>
            </a:r>
            <a:r>
              <a:rPr lang="en-US" altLang="ko-Kore-KR" sz="2600" dirty="0"/>
              <a:t> (nicked </a:t>
            </a:r>
            <a:r>
              <a:rPr lang="en-US" altLang="ko-Kore-KR" sz="2600" dirty="0" err="1"/>
              <a:t>hCG</a:t>
            </a:r>
            <a:r>
              <a:rPr lang="en-US" altLang="ko-Kore-KR" sz="2600" dirty="0"/>
              <a:t>): nicking inactivates activity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R" sz="2600" dirty="0"/>
              <a:t>α (free α subunit) 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R" sz="2600" dirty="0"/>
              <a:t>β (free β subunit)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R" sz="2600" dirty="0"/>
              <a:t>β</a:t>
            </a:r>
            <a:r>
              <a:rPr lang="en-US" altLang="ko-Kore-KR" sz="2600" dirty="0"/>
              <a:t>n (nicked hCG</a:t>
            </a:r>
            <a:r>
              <a:rPr lang="en-US" altLang="ko-KR" sz="2600" dirty="0"/>
              <a:t>β)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β core fragment</a:t>
            </a:r>
            <a:endParaRPr lang="en-US" altLang="ko-Kore-KR" sz="2600" dirty="0"/>
          </a:p>
        </p:txBody>
      </p:sp>
      <p:sp>
        <p:nvSpPr>
          <p:cNvPr id="5" name="직사각형 4"/>
          <p:cNvSpPr/>
          <p:nvPr/>
        </p:nvSpPr>
        <p:spPr>
          <a:xfrm>
            <a:off x="0" y="6492854"/>
            <a:ext cx="12192000" cy="3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CF499-3AE2-E040-BD8C-4F9048B3CA49}"/>
              </a:ext>
            </a:extLst>
          </p:cNvPr>
          <p:cNvSpPr txBox="1"/>
          <p:nvPr/>
        </p:nvSpPr>
        <p:spPr>
          <a:xfrm>
            <a:off x="8108577" y="3491893"/>
            <a:ext cx="95981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3">
                    <a:lumMod val="75000"/>
                  </a:schemeClr>
                </a:solidFill>
              </a:rPr>
              <a:t>PLACENTA</a:t>
            </a:r>
            <a:endParaRPr kumimoji="1" lang="ko-Kore-KR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15592-003A-2E4F-881A-468D6DE483E7}"/>
              </a:ext>
            </a:extLst>
          </p:cNvPr>
          <p:cNvSpPr txBox="1"/>
          <p:nvPr/>
        </p:nvSpPr>
        <p:spPr>
          <a:xfrm>
            <a:off x="8332746" y="5908806"/>
            <a:ext cx="865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3">
                    <a:lumMod val="75000"/>
                  </a:schemeClr>
                </a:solidFill>
              </a:rPr>
              <a:t>URINE</a:t>
            </a:r>
            <a:endParaRPr kumimoji="1" lang="ko-Kore-KR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88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Biochemistry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Synctiotrophoblast</a:t>
            </a:r>
            <a:r>
              <a:rPr lang="en-US" altLang="ko-Kore-KR" sz="2600" dirty="0"/>
              <a:t>, </a:t>
            </a:r>
            <a:r>
              <a:rPr lang="en-US" altLang="ko-Kore-KR" sz="2600" dirty="0" err="1"/>
              <a:t>cytotrophoblast</a:t>
            </a:r>
            <a:r>
              <a:rPr lang="en-US" altLang="ko-Kore-KR" sz="2600" dirty="0"/>
              <a:t>, hypopituitary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α in </a:t>
            </a:r>
            <a:r>
              <a:rPr lang="en-US" altLang="ko-KR" sz="2600" dirty="0" err="1"/>
              <a:t>chr.</a:t>
            </a:r>
            <a:r>
              <a:rPr lang="en-US" altLang="ko-KR" sz="2600" dirty="0"/>
              <a:t> 6, β in </a:t>
            </a:r>
            <a:r>
              <a:rPr lang="en-US" altLang="ko-KR" sz="2600" dirty="0" err="1"/>
              <a:t>chr.</a:t>
            </a:r>
            <a:r>
              <a:rPr lang="en-US" altLang="ko-KR" sz="2600" dirty="0"/>
              <a:t> 19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Subunits binding in rough 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 err="1"/>
              <a:t>hCG</a:t>
            </a:r>
            <a:r>
              <a:rPr lang="en-US" altLang="ko-KR" sz="2800" dirty="0"/>
              <a:t>β is peak during 8~10</a:t>
            </a:r>
            <a:r>
              <a:rPr lang="en-US" altLang="ko-KR" sz="2800" baseline="30000" dirty="0"/>
              <a:t>th</a:t>
            </a:r>
            <a:r>
              <a:rPr lang="en-US" altLang="ko-KR" sz="2800" dirty="0"/>
              <a:t> weak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 err="1"/>
              <a:t>hCG</a:t>
            </a:r>
            <a:r>
              <a:rPr lang="en-US" altLang="ko-KR" sz="2800" dirty="0"/>
              <a:t>α increases with placental mass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Homology between LH</a:t>
            </a:r>
            <a:r>
              <a:rPr lang="en-US" altLang="ko-KR" sz="2800" dirty="0"/>
              <a:t>β and </a:t>
            </a:r>
            <a:r>
              <a:rPr lang="en-US" altLang="ko-KR" sz="2800" dirty="0" err="1"/>
              <a:t>hCG</a:t>
            </a:r>
            <a:r>
              <a:rPr lang="en-US" altLang="ko-KR" sz="2800" dirty="0"/>
              <a:t>β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114 of 134 residues are same with LH</a:t>
            </a:r>
            <a:r>
              <a:rPr lang="en-US" altLang="ko-KR" sz="2600" dirty="0"/>
              <a:t>β</a:t>
            </a:r>
            <a:endParaRPr lang="en-US" altLang="ko-Kore-KR" sz="2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73" y="2293943"/>
            <a:ext cx="3919551" cy="43819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492854"/>
            <a:ext cx="12192000" cy="3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</p:txBody>
      </p:sp>
    </p:spTree>
    <p:extLst>
      <p:ext uri="{BB962C8B-B14F-4D97-AF65-F5344CB8AC3E}">
        <p14:creationId xmlns:p14="http://schemas.microsoft.com/office/powerpoint/2010/main" val="3703915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Physiology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hCG</a:t>
            </a:r>
            <a:r>
              <a:rPr lang="en-US" altLang="ko-Kore-KR" sz="2600" dirty="0"/>
              <a:t> stimulates corpus luteum</a:t>
            </a:r>
            <a:br>
              <a:rPr lang="en-US" altLang="ko-Kore-KR" sz="2600" dirty="0"/>
            </a:br>
            <a:r>
              <a:rPr lang="en-US" altLang="ko-Kore-KR" sz="2600" dirty="0"/>
              <a:t>to make progesterone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Receptors are unknown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Glycation of </a:t>
            </a:r>
            <a:r>
              <a:rPr lang="en-US" altLang="ko-KR" sz="2800" dirty="0"/>
              <a:t>α subunit trigger</a:t>
            </a:r>
            <a:br>
              <a:rPr lang="en-US" altLang="ko-KR" sz="2800" dirty="0"/>
            </a:br>
            <a:r>
              <a:rPr lang="en-US" altLang="ko-KR" sz="2800" dirty="0"/>
              <a:t>signal transduction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Elevated </a:t>
            </a:r>
            <a:r>
              <a:rPr lang="en-US" altLang="ko-Kore-KR" sz="2800" dirty="0" err="1"/>
              <a:t>cAMP</a:t>
            </a: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Eventually progesterone is made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883" y="1384756"/>
            <a:ext cx="5133000" cy="50028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492854"/>
            <a:ext cx="12192000" cy="3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de Medeiros, S. F., &amp; Norman, R. J. (2009). Human </a:t>
            </a:r>
            <a:r>
              <a:rPr lang="en-US" altLang="ko-KR" sz="1000" dirty="0" err="1">
                <a:solidFill>
                  <a:schemeClr val="bg1">
                    <a:lumMod val="75000"/>
                  </a:schemeClr>
                </a:solidFill>
              </a:rPr>
              <a:t>choriogonadotrophin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protein core and sugar branches heterogeneity: basic and clinical insights. Human reproduction update, 15(1), 69–95. https://doi.org/10.1093/humupd/dmn036</a:t>
            </a:r>
          </a:p>
        </p:txBody>
      </p:sp>
    </p:spTree>
    <p:extLst>
      <p:ext uri="{BB962C8B-B14F-4D97-AF65-F5344CB8AC3E}">
        <p14:creationId xmlns:p14="http://schemas.microsoft.com/office/powerpoint/2010/main" val="59271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Amniotic Fluid - overview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8484759" cy="445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Volume and chemical composition: narrow range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Functions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Cushions a fetus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Maintain a temperature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Swallowed by the fetus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1398128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61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Initially, discriminating residue in </a:t>
            </a:r>
            <a:r>
              <a:rPr lang="en-US" altLang="ko-Kore-KR" sz="2600" dirty="0" err="1"/>
              <a:t>hCG</a:t>
            </a:r>
            <a:r>
              <a:rPr lang="en-US" altLang="ko-KR" sz="2600" dirty="0"/>
              <a:t>β and polyclonal ab. was used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Qualitative </a:t>
            </a:r>
            <a:r>
              <a:rPr lang="en-US" altLang="ko-Kore-KR" sz="2800" dirty="0" err="1"/>
              <a:t>hCG</a:t>
            </a:r>
            <a:r>
              <a:rPr lang="en-US" altLang="ko-Kore-KR" sz="2800" dirty="0"/>
              <a:t>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 err="1"/>
              <a:t>Immunochromatography</a:t>
            </a:r>
            <a:endParaRPr lang="en-US" altLang="ko-Kore-KR" sz="28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Quantitative </a:t>
            </a:r>
            <a:r>
              <a:rPr lang="en-US" altLang="ko-Kore-KR" sz="2800" dirty="0" err="1"/>
              <a:t>hCG</a:t>
            </a:r>
            <a:r>
              <a:rPr lang="en-US" altLang="ko-Kore-KR" sz="2800" dirty="0"/>
              <a:t>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Different methods use different antibody -&gt; makes complex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Standard material also contains </a:t>
            </a:r>
            <a:r>
              <a:rPr lang="en-US" altLang="ko-Kore-KR" sz="2800" dirty="0" err="1"/>
              <a:t>hCGn</a:t>
            </a:r>
            <a:r>
              <a:rPr lang="en-US" altLang="ko-Kore-KR" sz="2800" dirty="0"/>
              <a:t>, </a:t>
            </a:r>
            <a:r>
              <a:rPr lang="en-US" altLang="ko-Kore-KR" sz="2800" dirty="0" err="1"/>
              <a:t>hCG</a:t>
            </a:r>
            <a:r>
              <a:rPr lang="en-US" altLang="ko-KR" sz="2800" dirty="0"/>
              <a:t>β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Not harmonized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492854"/>
            <a:ext cx="12192000" cy="365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https://courses.lumenlearning.com/microbiology/chapter/eias-and-elisas/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65" y="2395895"/>
            <a:ext cx="3215215" cy="19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71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Specimen collection &amp; handling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Standard phlebotomy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Fasting or non-fasting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Clot in RT then centrifuge to get serum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Stable in serum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Stored at 4~8</a:t>
            </a:r>
            <a:r>
              <a:rPr lang="ko-KR" altLang="en-US" sz="2600" dirty="0"/>
              <a:t>℃</a:t>
            </a:r>
            <a:r>
              <a:rPr lang="en-US" altLang="ko-KR" sz="2600" dirty="0"/>
              <a:t>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Long-term storage (&gt;weeks) -20~-70</a:t>
            </a:r>
            <a:r>
              <a:rPr lang="ko-KR" altLang="en-US" sz="2600" dirty="0"/>
              <a:t>℃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1393282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chronic gonadotropin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Clinical aspects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 err="1"/>
              <a:t>hCG</a:t>
            </a:r>
            <a:r>
              <a:rPr lang="en-US" altLang="ko-Kore-KR" sz="2800" dirty="0"/>
              <a:t> test helps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Diagnosing pregnancy and dating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Identifying ectopic/other abnormalities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Managing neoplasms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Predicting risk of T21 &amp; T18</a:t>
            </a:r>
          </a:p>
        </p:txBody>
      </p:sp>
    </p:spTree>
    <p:extLst>
      <p:ext uri="{BB962C8B-B14F-4D97-AF65-F5344CB8AC3E}">
        <p14:creationId xmlns:p14="http://schemas.microsoft.com/office/powerpoint/2010/main" val="2502376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Purpose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Detecting fetal anomalies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Monitoring cancers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Glycoprotein (70,000 Da)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Single polypeptide chain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Carbohydrate composition is meaningless in pregnancy</a:t>
            </a:r>
          </a:p>
        </p:txBody>
      </p:sp>
    </p:spTree>
    <p:extLst>
      <p:ext uri="{BB962C8B-B14F-4D97-AF65-F5344CB8AC3E}">
        <p14:creationId xmlns:p14="http://schemas.microsoft.com/office/powerpoint/2010/main" val="1743067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3" y="12360"/>
            <a:ext cx="4680857" cy="4674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Biochemistry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4q11-22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Synthesis: Yolk sac (initial) – fetal liver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Peak at 9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 then decrease (fetal serum)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Detect from 10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week, </a:t>
            </a:r>
            <a:r>
              <a:rPr lang="ko-KR" altLang="en-US" sz="2600" dirty="0"/>
              <a:t>↑</a:t>
            </a:r>
            <a:r>
              <a:rPr lang="en-US" altLang="ko-Kore-KR" sz="2600" dirty="0"/>
              <a:t>15%/week until 25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Factors affect maternal serum conc.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Fetal-maternal transfer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Rapid growth of fetus and relatively constant size of mother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Maternal clearance of protein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Variation of volume distribution with maternal weight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26286" y="3233057"/>
            <a:ext cx="239485" cy="838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9263742" y="1293213"/>
            <a:ext cx="87086" cy="2181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0800000">
            <a:off x="8829594" y="1402070"/>
            <a:ext cx="87086" cy="2181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0800000">
            <a:off x="9100457" y="1662043"/>
            <a:ext cx="87086" cy="218125"/>
          </a:xfrm>
          <a:prstGeom prst="downArrow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45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Radioimmunoassay: obsoleted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Immunoenzymometric</a:t>
            </a:r>
            <a:r>
              <a:rPr lang="en-US" altLang="ko-Kore-KR" sz="2600" dirty="0"/>
              <a:t> assay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Chemiluminescent</a:t>
            </a:r>
            <a:r>
              <a:rPr lang="en-US" altLang="ko-Kore-KR" sz="2600" dirty="0"/>
              <a:t> immunoassay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Calibration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Two standard materials: WHO, British standard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Usually reported in mg/L (ng/mL)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1.21ng = 1 IU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6340929" y="1557887"/>
            <a:ext cx="11289766" cy="263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Lower detection limits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Increased precision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Speed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Radioactivity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Automation</a:t>
            </a:r>
          </a:p>
        </p:txBody>
      </p:sp>
      <p:sp>
        <p:nvSpPr>
          <p:cNvPr id="8" name="왼쪽 중괄호 7"/>
          <p:cNvSpPr/>
          <p:nvPr/>
        </p:nvSpPr>
        <p:spPr>
          <a:xfrm>
            <a:off x="6340929" y="1752818"/>
            <a:ext cx="740095" cy="2306226"/>
          </a:xfrm>
          <a:prstGeom prst="leftBrace">
            <a:avLst>
              <a:gd name="adj1" fmla="val 77903"/>
              <a:gd name="adj2" fmla="val 403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60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Specimen collection &amp; handling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Standard phlebotomy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Non-fasting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Stable in serum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Stored at 4~8</a:t>
            </a:r>
            <a:r>
              <a:rPr lang="ko-KR" altLang="en-US" sz="2600" dirty="0"/>
              <a:t>℃ </a:t>
            </a:r>
            <a:r>
              <a:rPr lang="en-US" altLang="ko-KR" sz="2600" dirty="0"/>
              <a:t>until a week,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Long-term storage (years) -20</a:t>
            </a:r>
            <a:r>
              <a:rPr lang="ko-KR" altLang="en-US" sz="2600" dirty="0"/>
              <a:t>℃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2629739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221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Clinical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Increase in 85~95% of open NTD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Decrease in 30% of fetal Down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Not required for healthy pregnancy</a:t>
            </a:r>
          </a:p>
        </p:txBody>
      </p:sp>
    </p:spTree>
    <p:extLst>
      <p:ext uri="{BB962C8B-B14F-4D97-AF65-F5344CB8AC3E}">
        <p14:creationId xmlns:p14="http://schemas.microsoft.com/office/powerpoint/2010/main" val="3116520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AFP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Measure AFP in amniotic fluid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Same methods for maternal serum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Less stable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Make aliquot and keep refrigerated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False elevation when contaminated with fetal blood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Measure </a:t>
            </a:r>
            <a:r>
              <a:rPr lang="en-US" altLang="ko-Kore-KR" sz="2800" dirty="0" err="1"/>
              <a:t>AChE</a:t>
            </a:r>
            <a:r>
              <a:rPr lang="en-US" altLang="ko-Kore-KR" sz="2800" dirty="0"/>
              <a:t> in amniotic fluid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Confirmatory test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Normally present only in CSF</a:t>
            </a:r>
          </a:p>
        </p:txBody>
      </p:sp>
    </p:spTree>
    <p:extLst>
      <p:ext uri="{BB962C8B-B14F-4D97-AF65-F5344CB8AC3E}">
        <p14:creationId xmlns:p14="http://schemas.microsoft.com/office/powerpoint/2010/main" val="1854278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7" y="58284"/>
            <a:ext cx="4104555" cy="5364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Purpose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Screening for Down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Estriol</a:t>
            </a:r>
            <a:r>
              <a:rPr lang="en-US" altLang="ko-Kore-KR" sz="2600" dirty="0"/>
              <a:t> is estrogen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Trace in non-pregnant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Predominant during late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Unconjugated fraction is 10%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Binding with sex hormone-binding protein because of low solubility</a:t>
            </a:r>
          </a:p>
        </p:txBody>
      </p:sp>
    </p:spTree>
    <p:extLst>
      <p:ext uri="{BB962C8B-B14F-4D97-AF65-F5344CB8AC3E}">
        <p14:creationId xmlns:p14="http://schemas.microsoft.com/office/powerpoint/2010/main" val="424332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Amniotic Fluid – volume and dynamics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10383227" cy="553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Volume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Increased until 34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Decrease until 40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Rapid decrease after 40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Clinical increase and decrease due to…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Oligohydroamnios</a:t>
            </a:r>
            <a:r>
              <a:rPr lang="en-US" altLang="ko-KR" sz="2600" dirty="0"/>
              <a:t>: both renal agenesis, obstruction of urethra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/>
              <a:t>Hydroamnios</a:t>
            </a:r>
            <a:endParaRPr lang="en-US" altLang="ko-KR" sz="2600" dirty="0"/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Maternal DM, severe Rh </a:t>
            </a:r>
            <a:r>
              <a:rPr lang="en-US" altLang="ko-KR" sz="2600" dirty="0" err="1"/>
              <a:t>isoimmune</a:t>
            </a:r>
            <a:r>
              <a:rPr lang="en-US" altLang="ko-KR" sz="2600" dirty="0"/>
              <a:t>, multifetal pregnancy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Fetal esophageal atresia, anencephaly, </a:t>
            </a:r>
            <a:r>
              <a:rPr lang="en-US" altLang="ko-KR" sz="2600" dirty="0" err="1"/>
              <a:t>spina</a:t>
            </a:r>
            <a:r>
              <a:rPr lang="en-US" altLang="ko-KR" sz="2600" dirty="0"/>
              <a:t> bifida</a:t>
            </a:r>
          </a:p>
        </p:txBody>
      </p:sp>
    </p:spTree>
    <p:extLst>
      <p:ext uri="{BB962C8B-B14F-4D97-AF65-F5344CB8AC3E}">
        <p14:creationId xmlns:p14="http://schemas.microsoft.com/office/powerpoint/2010/main" val="16269378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Biochemistry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Cholesterol is intake by fetal adrenal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Cholesterol </a:t>
            </a:r>
            <a:r>
              <a:rPr lang="ko-KR" altLang="en-US" sz="2600" dirty="0"/>
              <a:t>→</a:t>
            </a:r>
            <a:r>
              <a:rPr lang="en-US" altLang="ko-Kore-KR" sz="2600" dirty="0"/>
              <a:t> DHEA-S –(liver)</a:t>
            </a:r>
            <a:r>
              <a:rPr lang="ko-KR" altLang="en-US" sz="2600" dirty="0"/>
              <a:t>→ </a:t>
            </a:r>
            <a:r>
              <a:rPr lang="en-US" altLang="ko-KR" sz="2600" dirty="0"/>
              <a:t>16α-OH-DHEAS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90% of maternal serum E3 originate from fetus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/>
              <a:t>↑</a:t>
            </a:r>
            <a:r>
              <a:rPr lang="en-US" altLang="ko-Kore-KR" sz="2600" dirty="0"/>
              <a:t>20~25% / week</a:t>
            </a:r>
            <a:br>
              <a:rPr lang="en-US" altLang="ko-Kore-KR" sz="2600" dirty="0"/>
            </a:br>
            <a:r>
              <a:rPr lang="en-US" altLang="ko-Kore-KR" sz="2600" dirty="0"/>
              <a:t>in 2</a:t>
            </a:r>
            <a:r>
              <a:rPr lang="en-US" altLang="ko-Kore-KR" sz="2600" baseline="30000" dirty="0"/>
              <a:t>nd</a:t>
            </a:r>
            <a:r>
              <a:rPr lang="en-US" altLang="ko-Kore-KR" sz="2600" dirty="0"/>
              <a:t> trimester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60" y="0"/>
            <a:ext cx="3518740" cy="69430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26078"/>
          <a:stretch/>
        </p:blipFill>
        <p:spPr>
          <a:xfrm>
            <a:off x="4201867" y="3632677"/>
            <a:ext cx="3955075" cy="28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788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Radioimminoassay</a:t>
            </a:r>
            <a:r>
              <a:rPr lang="en-US" altLang="ko-Kore-KR" sz="2600" dirty="0"/>
              <a:t>: obsoleted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Nonisotopic</a:t>
            </a:r>
            <a:r>
              <a:rPr lang="en-US" altLang="ko-Kore-KR" sz="2600" dirty="0"/>
              <a:t> 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uE3 is most variable of the screening </a:t>
            </a:r>
            <a:r>
              <a:rPr lang="en-US" altLang="ko-Kore-KR" sz="2600" dirty="0" err="1"/>
              <a:t>analytes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Calibration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Chemically pure </a:t>
            </a:r>
            <a:r>
              <a:rPr lang="en-US" altLang="ko-Kore-KR" sz="2600" dirty="0" err="1"/>
              <a:t>estriol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Usually reported in ng/mL, mg/L, </a:t>
            </a:r>
            <a:r>
              <a:rPr lang="en-US" altLang="ko-Kore-KR" sz="2600" dirty="0" err="1"/>
              <a:t>nmol</a:t>
            </a:r>
            <a:r>
              <a:rPr lang="en-US" altLang="ko-Kore-KR" sz="2600" dirty="0"/>
              <a:t>/L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1ng/mL = 3.47nmol/L</a:t>
            </a:r>
          </a:p>
        </p:txBody>
      </p:sp>
    </p:spTree>
    <p:extLst>
      <p:ext uri="{BB962C8B-B14F-4D97-AF65-F5344CB8AC3E}">
        <p14:creationId xmlns:p14="http://schemas.microsoft.com/office/powerpoint/2010/main" val="993279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Specimen collection &amp; handling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Standard phlebotomy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Non-fasting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Most unstable of the screening </a:t>
            </a:r>
            <a:r>
              <a:rPr lang="en-US" altLang="ko-Kore-KR" sz="2600" dirty="0" err="1"/>
              <a:t>analytes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Separate serum immediately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Stored at RT, 4</a:t>
            </a:r>
            <a:r>
              <a:rPr lang="ko-KR" altLang="en-US" sz="2600" dirty="0"/>
              <a:t>℃ </a:t>
            </a:r>
            <a:r>
              <a:rPr lang="en-US" altLang="ko-KR" sz="2600" dirty="0"/>
              <a:t>until a week (unpublished data),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uE3 increased stored </a:t>
            </a:r>
            <a:r>
              <a:rPr lang="ko-KR" altLang="en-US" sz="2600" dirty="0"/>
              <a:t>≥ </a:t>
            </a:r>
            <a:r>
              <a:rPr lang="en-US" altLang="ko-KR" sz="2600" dirty="0"/>
              <a:t>4 days at RT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3644696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Clinical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Decrease of maternal uE3 due to biosynthetic pathway problem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Fetal anencephaly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Placental sulfatase deficiency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Fetal death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Chromosome abnormalities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Molar pregnancy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Smith-</a:t>
            </a:r>
            <a:r>
              <a:rPr lang="en-US" altLang="ko-Kore-KR" sz="2600" dirty="0" err="1"/>
              <a:t>Lemil</a:t>
            </a:r>
            <a:r>
              <a:rPr lang="en-US" altLang="ko-Kore-KR" sz="2600" dirty="0"/>
              <a:t>-</a:t>
            </a:r>
            <a:r>
              <a:rPr lang="en-US" altLang="ko-Kore-KR" sz="2600" dirty="0" err="1"/>
              <a:t>Optiz</a:t>
            </a:r>
            <a:r>
              <a:rPr lang="en-US" altLang="ko-Kore-KR" sz="2600" dirty="0"/>
              <a:t> syndrome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Delayed labor and higher C-sec rate because of low uE3</a:t>
            </a:r>
          </a:p>
        </p:txBody>
      </p:sp>
    </p:spTree>
    <p:extLst>
      <p:ext uri="{BB962C8B-B14F-4D97-AF65-F5344CB8AC3E}">
        <p14:creationId xmlns:p14="http://schemas.microsoft.com/office/powerpoint/2010/main" val="886098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inhibin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45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TGF</a:t>
            </a:r>
            <a:r>
              <a:rPr lang="en-US" altLang="ko-KR" sz="2800" dirty="0"/>
              <a:t>β superfamily protein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Inhibin A &amp; B is active form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αβ </a:t>
            </a:r>
            <a:r>
              <a:rPr lang="en-US" altLang="ko-Kore-KR" sz="2600" dirty="0"/>
              <a:t>Dimer, protein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2 types of </a:t>
            </a:r>
            <a:r>
              <a:rPr lang="en-US" altLang="ko-KR" sz="2600" dirty="0"/>
              <a:t>β subunit: β</a:t>
            </a:r>
            <a:r>
              <a:rPr lang="en-US" altLang="ko-KR" sz="2600" baseline="-25000" dirty="0"/>
              <a:t>A</a:t>
            </a:r>
            <a:r>
              <a:rPr lang="en-US" altLang="ko-KR" sz="2600" dirty="0"/>
              <a:t>, β</a:t>
            </a:r>
            <a:r>
              <a:rPr lang="en-US" altLang="ko-KR" sz="2600" baseline="-25000" dirty="0"/>
              <a:t>B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2 types of inhibin: inhibin A(</a:t>
            </a:r>
            <a:r>
              <a:rPr lang="en-US" altLang="ko-KR" sz="2600" dirty="0"/>
              <a:t>αβ</a:t>
            </a:r>
            <a:r>
              <a:rPr lang="en-US" altLang="ko-KR" sz="2600" baseline="-25000" dirty="0"/>
              <a:t>A</a:t>
            </a:r>
            <a:r>
              <a:rPr lang="en-US" altLang="ko-KR" sz="2600" dirty="0"/>
              <a:t>), inhibin B(αβ</a:t>
            </a:r>
            <a:r>
              <a:rPr lang="en-US" altLang="ko-KR" sz="2600" baseline="-25000" dirty="0"/>
              <a:t>B</a:t>
            </a:r>
            <a:r>
              <a:rPr lang="en-US" altLang="ko-KR" sz="2600" dirty="0"/>
              <a:t>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Activin</a:t>
            </a:r>
            <a:r>
              <a:rPr lang="en-US" altLang="ko-Kore-KR" sz="2600" dirty="0"/>
              <a:t>(</a:t>
            </a:r>
            <a:r>
              <a:rPr lang="en-US" altLang="ko-KR" sz="2600" dirty="0"/>
              <a:t>β</a:t>
            </a:r>
            <a:r>
              <a:rPr lang="en-US" altLang="ko-KR" sz="2600" baseline="-25000" dirty="0"/>
              <a:t> </a:t>
            </a:r>
            <a:r>
              <a:rPr lang="en-US" altLang="ko-KR" sz="2600" dirty="0"/>
              <a:t>subunit only), </a:t>
            </a:r>
            <a:r>
              <a:rPr lang="en-US" altLang="ko-KR" sz="2600" dirty="0" err="1"/>
              <a:t>activin</a:t>
            </a:r>
            <a:r>
              <a:rPr lang="en-US" altLang="ko-KR" sz="2600" dirty="0"/>
              <a:t>/Inhibin dimer: not well known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Inhibin A is the only screening inhibin</a:t>
            </a:r>
          </a:p>
        </p:txBody>
      </p:sp>
    </p:spTree>
    <p:extLst>
      <p:ext uri="{BB962C8B-B14F-4D97-AF65-F5344CB8AC3E}">
        <p14:creationId xmlns:p14="http://schemas.microsoft.com/office/powerpoint/2010/main" val="9599227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inhibin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Biochemistry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Suppress FSH secretion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Synthesized at placenta, granulosa cell of oocyte, </a:t>
            </a:r>
            <a:r>
              <a:rPr lang="en-US" altLang="ko-KR" sz="2600" dirty="0" err="1"/>
              <a:t>Sertoli</a:t>
            </a:r>
            <a:r>
              <a:rPr lang="en-US" altLang="ko-KR" sz="2600" dirty="0"/>
              <a:t> cell of testis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Peak during 8~10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Nadir at 17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week, then increase slightly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Relative flat during 15~20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Typical value of 17</a:t>
            </a:r>
            <a:r>
              <a:rPr lang="en-US" altLang="ko-KR" sz="2600" baseline="30000" dirty="0"/>
              <a:t>th</a:t>
            </a:r>
            <a:r>
              <a:rPr lang="en-US" altLang="ko-KR" sz="2600" dirty="0"/>
              <a:t> week: 175 ng/L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12" y="3333070"/>
            <a:ext cx="41148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13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inhibin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221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ELISA, RIA for against all inhibin type (obsoleted)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Currently, only dimeric inhibin A is measured by monoclonal ab.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3257845"/>
            <a:ext cx="11289766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Specimen collection &amp; handling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Standard phlebotomy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Non-fasting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Stored at 4-8</a:t>
            </a:r>
            <a:r>
              <a:rPr lang="ko-KR" altLang="en-US" sz="2600" dirty="0"/>
              <a:t>℃ </a:t>
            </a:r>
            <a:r>
              <a:rPr lang="en-US" altLang="ko-KR" sz="2600" dirty="0"/>
              <a:t>until a week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3041269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inhibin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221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Clinical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Down syndrome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Ovarian cancer marker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Male infertility</a:t>
            </a:r>
          </a:p>
        </p:txBody>
      </p:sp>
    </p:spTree>
    <p:extLst>
      <p:ext uri="{BB962C8B-B14F-4D97-AF65-F5344CB8AC3E}">
        <p14:creationId xmlns:p14="http://schemas.microsoft.com/office/powerpoint/2010/main" val="907751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PAPP-A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Unique serum marker for Down syndrome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Low in 1</a:t>
            </a:r>
            <a:r>
              <a:rPr lang="en-US" altLang="ko-Kore-KR" sz="2800" baseline="30000" dirty="0"/>
              <a:t>st</a:t>
            </a:r>
            <a:r>
              <a:rPr lang="en-US" altLang="ko-Kore-KR" sz="2800" dirty="0"/>
              <a:t> trimester (0.34 </a:t>
            </a:r>
            <a:r>
              <a:rPr lang="en-US" altLang="ko-Kore-KR" sz="2800" dirty="0" err="1"/>
              <a:t>MoM</a:t>
            </a:r>
            <a:r>
              <a:rPr lang="en-US" altLang="ko-Kore-KR" sz="2800" dirty="0"/>
              <a:t>), normal in 2</a:t>
            </a:r>
            <a:r>
              <a:rPr lang="en-US" altLang="ko-Kore-KR" sz="2800" baseline="30000" dirty="0"/>
              <a:t>nd</a:t>
            </a:r>
            <a:r>
              <a:rPr lang="en-US" altLang="ko-Kore-KR" sz="2800" dirty="0"/>
              <a:t> (1.11 </a:t>
            </a:r>
            <a:r>
              <a:rPr lang="en-US" altLang="ko-Kore-KR" sz="2800" dirty="0" err="1"/>
              <a:t>MoM</a:t>
            </a:r>
            <a:r>
              <a:rPr lang="en-US" altLang="ko-Kore-KR" sz="2800" dirty="0"/>
              <a:t>)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Located in </a:t>
            </a:r>
            <a:r>
              <a:rPr lang="en-US" altLang="ko-Kore-KR" sz="2600" dirty="0" err="1"/>
              <a:t>chr.</a:t>
            </a:r>
            <a:r>
              <a:rPr lang="en-US" altLang="ko-Kore-KR" sz="2600" dirty="0"/>
              <a:t> 9, 22 exons, 1626(1546 in mature form) AAs 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Heterotetramer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2 PAPP-A + 2 </a:t>
            </a:r>
            <a:r>
              <a:rPr lang="en-US" altLang="ko-Kore-KR" sz="2600" dirty="0" err="1"/>
              <a:t>proMBP</a:t>
            </a:r>
            <a:endParaRPr lang="en-US" altLang="ko-Kore-KR" sz="2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86" y="3699587"/>
            <a:ext cx="6746414" cy="36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444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PAPP-A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Biochemistry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Zinc contain metalloproteinase glycoprotein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Express in all tissues with low conc.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High PAPP-A &amp; mRNA in placental tissue during pregnancy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Maternal serum PAPP-A is increased from conception to term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Act as IGFBP protease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Important to normal fetal growth</a:t>
            </a:r>
          </a:p>
        </p:txBody>
      </p:sp>
    </p:spTree>
    <p:extLst>
      <p:ext uri="{BB962C8B-B14F-4D97-AF65-F5344CB8AC3E}">
        <p14:creationId xmlns:p14="http://schemas.microsoft.com/office/powerpoint/2010/main" val="221567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Amniotic Fluid – composition</a:t>
            </a:r>
            <a:endParaRPr lang="ko-KR" alt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7" y="1044932"/>
            <a:ext cx="5919249" cy="561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trimester: resembles dialysate</a:t>
            </a:r>
            <a:br>
              <a:rPr lang="en-US" altLang="ko-KR" sz="2800" dirty="0"/>
            </a:br>
            <a:r>
              <a:rPr lang="en-US" altLang="ko-KR" sz="2800" dirty="0"/>
              <a:t>of the maternal serum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Composition changes during</a:t>
            </a:r>
            <a:br>
              <a:rPr lang="en-US" altLang="ko-KR" sz="2800" dirty="0"/>
            </a:br>
            <a:r>
              <a:rPr lang="en-US" altLang="ko-KR" sz="2800" dirty="0"/>
              <a:t>pregnancy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Phospholipids</a:t>
            </a:r>
            <a:endParaRPr lang="en-US" altLang="ko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/>
              <a:t>Reflects fetal lung maturity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16</a:t>
            </a:r>
            <a:r>
              <a:rPr lang="en-US" altLang="ko-KR" sz="2800" baseline="30000" dirty="0"/>
              <a:t>th</a:t>
            </a:r>
            <a:r>
              <a:rPr lang="en-US" altLang="ko-KR" sz="2800" dirty="0"/>
              <a:t> week, many cells are present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Amnion, skin, bronchial tree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4" y="1044932"/>
            <a:ext cx="4987797" cy="5699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33078" y="3494314"/>
            <a:ext cx="1583607" cy="31568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190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PAPP-A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221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Assays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ELISA: obsoleted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Significant between-method differences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Ongoing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026721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PAPP-A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Specimen collection &amp; handling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Standard phlebotomy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Non-fasting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Concentration is increased in plastic tube than glass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Decrease in EDTA, heparin tube</a:t>
            </a:r>
            <a:br>
              <a:rPr lang="en-US" altLang="ko-Kore-KR" sz="2600" dirty="0"/>
            </a:br>
            <a:r>
              <a:rPr lang="en-US" altLang="ko-Kore-KR" sz="2600" dirty="0"/>
              <a:t>(Zn-chelating by EDTA, Heparin masks epitope)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Stable during 9 freeze-thaw cycles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Stable at 4</a:t>
            </a:r>
            <a:r>
              <a:rPr lang="ko-KR" altLang="en-US" sz="2600" dirty="0"/>
              <a:t>℃ </a:t>
            </a:r>
            <a:r>
              <a:rPr lang="en-US" altLang="ko-KR" sz="2600" dirty="0"/>
              <a:t>more than a week</a:t>
            </a: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4133427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PAPP-A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Clinical aspects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Low PAPP-A in 1</a:t>
            </a:r>
            <a:r>
              <a:rPr lang="en-US" altLang="ko-Kore-KR" sz="2600" baseline="30000" dirty="0"/>
              <a:t>st</a:t>
            </a:r>
            <a:r>
              <a:rPr lang="en-US" altLang="ko-Kore-KR" sz="2600" dirty="0"/>
              <a:t> trimester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Down syndrome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High rate of fetal loss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IUGR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Premature delivery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Hypertension</a:t>
            </a:r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Preeclampasia</a:t>
            </a:r>
            <a:endParaRPr lang="en-US" altLang="ko-Kore-KR" sz="2600" dirty="0"/>
          </a:p>
          <a:p>
            <a:pPr marL="1185863" lvl="2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Low PAPP-A in 2</a:t>
            </a:r>
            <a:r>
              <a:rPr lang="en-US" altLang="ko-Kore-KR" sz="2600" baseline="30000" dirty="0"/>
              <a:t>nd</a:t>
            </a:r>
            <a:r>
              <a:rPr lang="en-US" altLang="ko-Kore-KR" sz="2600" dirty="0"/>
              <a:t> trimester: Cornelia de Lange syndrome (case)</a:t>
            </a:r>
          </a:p>
        </p:txBody>
      </p:sp>
    </p:spTree>
    <p:extLst>
      <p:ext uri="{BB962C8B-B14F-4D97-AF65-F5344CB8AC3E}">
        <p14:creationId xmlns:p14="http://schemas.microsoft.com/office/powerpoint/2010/main" val="1303956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</a:t>
            </a:r>
            <a:r>
              <a:rPr lang="en-US" altLang="ko-KR" sz="4000" b="1" dirty="0" err="1">
                <a:solidFill>
                  <a:srgbClr val="C00000"/>
                </a:solidFill>
              </a:rPr>
              <a:t>fFN</a:t>
            </a:r>
            <a:endParaRPr lang="en-US" altLang="ko-KR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Fetal fibronectin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To predict preterm delivery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Concentration in cervical and vaginal secretions is measured</a:t>
            </a: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Negative results show an 1% chance of delivering in a week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Low PPV</a:t>
            </a:r>
            <a:endParaRPr lang="en-US" altLang="ko-Kore-KR" sz="2800" dirty="0"/>
          </a:p>
        </p:txBody>
      </p:sp>
    </p:spTree>
    <p:extLst>
      <p:ext uri="{BB962C8B-B14F-4D97-AF65-F5344CB8AC3E}">
        <p14:creationId xmlns:p14="http://schemas.microsoft.com/office/powerpoint/2010/main" val="2261935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Lab. Tests – PAMG-1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Placental </a:t>
            </a:r>
            <a:r>
              <a:rPr lang="en-US" altLang="ko-KR" sz="2800" dirty="0"/>
              <a:t>α-macroglobulin-1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To detect PROM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High amount in amniotic fluid (2000~25000 ng/mL)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Low amount 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Maternal blood (5-25 ng/mL)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Cervicovaginal</a:t>
            </a:r>
            <a:r>
              <a:rPr lang="en-US" altLang="ko-Kore-KR" sz="2600" dirty="0"/>
              <a:t> fluid with intact membrane (0.05~2 ng/mL)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Rapid </a:t>
            </a:r>
            <a:r>
              <a:rPr lang="en-US" altLang="ko-Kore-KR" sz="2800" dirty="0" err="1"/>
              <a:t>immunochromatography</a:t>
            </a: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More sensitive than </a:t>
            </a:r>
            <a:r>
              <a:rPr lang="en-US" altLang="ko-Kore-KR" sz="2800" dirty="0" err="1"/>
              <a:t>nitrazine</a:t>
            </a:r>
            <a:r>
              <a:rPr lang="en-US" altLang="ko-Kore-KR" sz="2800" dirty="0"/>
              <a:t>, </a:t>
            </a:r>
            <a:r>
              <a:rPr lang="en-US" altLang="ko-Kore-KR" sz="2800" dirty="0" err="1"/>
              <a:t>ferning</a:t>
            </a:r>
            <a:r>
              <a:rPr lang="en-US" altLang="ko-Kore-KR" sz="2800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29333944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Tests for Evaluation Fetal Lung Maturity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Help to assess the risk of RDS (respiratory distress syndrome)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Common situations need tests are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Preterm labor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PROM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Worsening maternal hypertension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Severe renal disease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IUGR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Fetal distress</a:t>
            </a:r>
          </a:p>
        </p:txBody>
      </p:sp>
    </p:spTree>
    <p:extLst>
      <p:ext uri="{BB962C8B-B14F-4D97-AF65-F5344CB8AC3E}">
        <p14:creationId xmlns:p14="http://schemas.microsoft.com/office/powerpoint/2010/main" val="1222596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Tests for Evaluation Fetal Lung Maturity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Not recommended for (ACOG)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Delivery before 32</a:t>
            </a:r>
            <a:r>
              <a:rPr lang="en-US" altLang="ko-Kore-KR" sz="2600" baseline="30000" dirty="0"/>
              <a:t>nd</a:t>
            </a:r>
            <a:r>
              <a:rPr lang="en-US" altLang="ko-Kore-KR" sz="2600" dirty="0"/>
              <a:t> weeks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Mandated delivery due to fetal or maternal indication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Indicated for (ACOG)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Scheduled delivery before 39</a:t>
            </a:r>
            <a:r>
              <a:rPr lang="en-US" altLang="ko-Kore-KR" sz="2600" baseline="30000" dirty="0"/>
              <a:t>th</a:t>
            </a:r>
            <a:r>
              <a:rPr lang="en-US" altLang="ko-Kore-KR" sz="2600" dirty="0"/>
              <a:t> week,</a:t>
            </a:r>
            <a:br>
              <a:rPr lang="en-US" altLang="ko-Kore-KR" sz="2600" dirty="0"/>
            </a:br>
            <a:r>
              <a:rPr lang="en-US" altLang="ko-Kore-KR" sz="2600" dirty="0"/>
              <a:t>if FLM can’t be inferred from clinical history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 err="1"/>
              <a:t>Analyte</a:t>
            </a:r>
            <a:r>
              <a:rPr lang="en-US" altLang="ko-Kore-KR" sz="2600" dirty="0"/>
              <a:t> is amniotic fluid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Obtained by transabdominal amniocentesis</a:t>
            </a:r>
          </a:p>
        </p:txBody>
      </p:sp>
    </p:spTree>
    <p:extLst>
      <p:ext uri="{BB962C8B-B14F-4D97-AF65-F5344CB8AC3E}">
        <p14:creationId xmlns:p14="http://schemas.microsoft.com/office/powerpoint/2010/main" val="3357452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Tests for Evaluation Fetal Lung Maturity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221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Available Tests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Lamellar body count (LBC)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Measuring </a:t>
            </a:r>
            <a:r>
              <a:rPr lang="en-US" altLang="ko-Kore-KR" sz="2600" dirty="0" err="1"/>
              <a:t>phosphatidylglycerol</a:t>
            </a:r>
            <a:endParaRPr lang="en-US" altLang="ko-Kore-KR" sz="2600" dirty="0"/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Lecithin/Sphingomyelin ratio</a:t>
            </a:r>
          </a:p>
        </p:txBody>
      </p:sp>
    </p:spTree>
    <p:extLst>
      <p:ext uri="{BB962C8B-B14F-4D97-AF65-F5344CB8AC3E}">
        <p14:creationId xmlns:p14="http://schemas.microsoft.com/office/powerpoint/2010/main" val="31892253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FLM – Lamellar body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397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By Automated CBC counter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Because of similarity in size between lamellar bodies, platelets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95~100% sensitivity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~70% specificity</a:t>
            </a:r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8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14376308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3947-20C9-47F4-85BF-4EEB06041420}"/>
              </a:ext>
            </a:extLst>
          </p:cNvPr>
          <p:cNvSpPr txBox="1"/>
          <p:nvPr/>
        </p:nvSpPr>
        <p:spPr>
          <a:xfrm>
            <a:off x="0" y="33704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000" b="1" dirty="0">
                <a:solidFill>
                  <a:srgbClr val="C00000"/>
                </a:solidFill>
              </a:rPr>
              <a:t>FLM – L/S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343A-4501-4817-A071-9A546091CD48}"/>
              </a:ext>
            </a:extLst>
          </p:cNvPr>
          <p:cNvSpPr txBox="1"/>
          <p:nvPr/>
        </p:nvSpPr>
        <p:spPr>
          <a:xfrm>
            <a:off x="489858" y="1044932"/>
            <a:ext cx="11289766" cy="533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dirty="0"/>
              <a:t>Lecithin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Major lung surfactant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Increase throughout 3</a:t>
            </a:r>
            <a:r>
              <a:rPr lang="en-US" altLang="ko-Kore-KR" sz="2600" baseline="30000" dirty="0"/>
              <a:t>rd</a:t>
            </a:r>
            <a:r>
              <a:rPr lang="en-US" altLang="ko-Kore-KR" sz="2600" dirty="0"/>
              <a:t> trimester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Sphingomyelin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Sources are other than the lung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Relatively constant concentration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Used as an internal standard</a:t>
            </a:r>
          </a:p>
          <a:p>
            <a:pPr marL="728663" lvl="1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600" dirty="0"/>
          </a:p>
          <a:p>
            <a:pPr marL="271463" indent="-27146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600" dirty="0"/>
              <a:t>L/S ratio: tends to rise with increasing GA</a:t>
            </a:r>
          </a:p>
        </p:txBody>
      </p:sp>
    </p:spTree>
    <p:extLst>
      <p:ext uri="{BB962C8B-B14F-4D97-AF65-F5344CB8AC3E}">
        <p14:creationId xmlns:p14="http://schemas.microsoft.com/office/powerpoint/2010/main" val="48947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4608</Words>
  <Application>Microsoft Macintosh PowerPoint</Application>
  <PresentationFormat>와이드스크린</PresentationFormat>
  <Paragraphs>1018</Paragraphs>
  <Slides>102</Slides>
  <Notes>62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7" baseType="lpstr">
      <vt:lpstr>맑은 고딕</vt:lpstr>
      <vt:lpstr>Arial</vt:lpstr>
      <vt:lpstr>Cambria Math</vt:lpstr>
      <vt:lpstr>Sylfaen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장주원</dc:creator>
  <cp:lastModifiedBy>장주원</cp:lastModifiedBy>
  <cp:revision>93</cp:revision>
  <dcterms:created xsi:type="dcterms:W3CDTF">2020-06-10T14:58:39Z</dcterms:created>
  <dcterms:modified xsi:type="dcterms:W3CDTF">2020-06-11T15:33:37Z</dcterms:modified>
</cp:coreProperties>
</file>